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Inter"/>
      <p:regular r:id="rId15"/>
      <p:bold r:id="rId16"/>
      <p:italic r:id="rId17"/>
      <p:boldItalic r:id="rId18"/>
    </p:embeddedFont>
    <p:embeddedFont>
      <p:font typeface="Petrona"/>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3" roundtripDataSignature="AMtx7mg3jv4Mi1j9CfTSfGc3KPzY1/s8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etrona-bold.fntdata"/><Relationship Id="rId11" Type="http://schemas.openxmlformats.org/officeDocument/2006/relationships/slide" Target="slides/slide7.xml"/><Relationship Id="rId22" Type="http://schemas.openxmlformats.org/officeDocument/2006/relationships/font" Target="fonts/Petrona-boldItalic.fntdata"/><Relationship Id="rId10" Type="http://schemas.openxmlformats.org/officeDocument/2006/relationships/slide" Target="slides/slide6.xml"/><Relationship Id="rId21" Type="http://schemas.openxmlformats.org/officeDocument/2006/relationships/font" Target="fonts/Petrona-italic.fntdata"/><Relationship Id="rId13" Type="http://schemas.openxmlformats.org/officeDocument/2006/relationships/slide" Target="slides/slide9.xml"/><Relationship Id="rId12" Type="http://schemas.openxmlformats.org/officeDocument/2006/relationships/slide" Target="slides/slide8.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Inter-regular.fntdata"/><Relationship Id="rId14" Type="http://schemas.openxmlformats.org/officeDocument/2006/relationships/slide" Target="slides/slide10.xml"/><Relationship Id="rId17" Type="http://schemas.openxmlformats.org/officeDocument/2006/relationships/font" Target="fonts/Inter-italic.fntdata"/><Relationship Id="rId16" Type="http://schemas.openxmlformats.org/officeDocument/2006/relationships/font" Target="fonts/Inter-bold.fntdata"/><Relationship Id="rId5" Type="http://schemas.openxmlformats.org/officeDocument/2006/relationships/slide" Target="slides/slide1.xml"/><Relationship Id="rId19" Type="http://schemas.openxmlformats.org/officeDocument/2006/relationships/font" Target="fonts/Petrona-regular.fntdata"/><Relationship Id="rId6" Type="http://schemas.openxmlformats.org/officeDocument/2006/relationships/slide" Target="slides/slide2.xml"/><Relationship Id="rId18" Type="http://schemas.openxmlformats.org/officeDocument/2006/relationships/font" Target="fonts/Inter-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 name="Shape 7"/>
        <p:cNvGrpSpPr/>
        <p:nvPr/>
      </p:nvGrpSpPr>
      <p:grpSpPr>
        <a:xfrm>
          <a:off x="0" y="0"/>
          <a:ext cx="0" cy="0"/>
          <a:chOff x="0" y="0"/>
          <a:chExt cx="0" cy="0"/>
        </a:xfrm>
      </p:grpSpPr>
      <p:sp>
        <p:nvSpPr>
          <p:cNvPr id="8" name="Google Shape;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 name="Google Shape;9;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 name="Google Shape;1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 name="Google Shape;190;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91" name="Google Shape;191;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 name="Shape 18"/>
        <p:cNvGrpSpPr/>
        <p:nvPr/>
      </p:nvGrpSpPr>
      <p:grpSpPr>
        <a:xfrm>
          <a:off x="0" y="0"/>
          <a:ext cx="0" cy="0"/>
          <a:chOff x="0" y="0"/>
          <a:chExt cx="0" cy="0"/>
        </a:xfrm>
      </p:grpSpPr>
      <p:sp>
        <p:nvSpPr>
          <p:cNvPr id="19" name="Google Shape;19;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 name="Google Shape;20;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 name="Google Shape;21;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 name="Google Shape;34;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5" name="Google Shape;35;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 name="Google Shape;52;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3" name="Google Shape;53;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 name="Google Shape;75;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6" name="Google Shape;76;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 name="Google Shape;100;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1" name="Google Shape;101;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 name="Google Shape;120;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1" name="Google Shape;121;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 name="Google Shape;141;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42" name="Google Shape;142;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 name="Google Shape;157;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58" name="Google Shape;158;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24.png"/><Relationship Id="rId6" Type="http://schemas.openxmlformats.org/officeDocument/2006/relationships/image" Target="../media/image13.png"/><Relationship Id="rId7" Type="http://schemas.openxmlformats.org/officeDocument/2006/relationships/image" Target="../media/image22.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16.png"/><Relationship Id="rId8"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5.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3.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 name="Shape 11"/>
        <p:cNvGrpSpPr/>
        <p:nvPr/>
      </p:nvGrpSpPr>
      <p:grpSpPr>
        <a:xfrm>
          <a:off x="0" y="0"/>
          <a:ext cx="0" cy="0"/>
          <a:chOff x="0" y="0"/>
          <a:chExt cx="0" cy="0"/>
        </a:xfrm>
      </p:grpSpPr>
      <p:pic>
        <p:nvPicPr>
          <p:cNvPr descr="preencoded.png" id="12" name="Google Shape;12;p1"/>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3" name="Google Shape;13;p1"/>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 name="Google Shape;14;p1"/>
          <p:cNvPicPr preferRelativeResize="0"/>
          <p:nvPr/>
        </p:nvPicPr>
        <p:blipFill rotWithShape="1">
          <a:blip r:embed="rId4">
            <a:alphaModFix/>
          </a:blip>
          <a:srcRect b="0" l="0" r="0" t="0"/>
          <a:stretch/>
        </p:blipFill>
        <p:spPr>
          <a:xfrm>
            <a:off x="0" y="0"/>
            <a:ext cx="5486400" cy="8229600"/>
          </a:xfrm>
          <a:prstGeom prst="rect">
            <a:avLst/>
          </a:prstGeom>
          <a:noFill/>
          <a:ln>
            <a:noFill/>
          </a:ln>
        </p:spPr>
      </p:pic>
      <p:pic>
        <p:nvPicPr>
          <p:cNvPr descr="preencoded.png" id="15" name="Google Shape;15;p1"/>
          <p:cNvPicPr preferRelativeResize="0"/>
          <p:nvPr/>
        </p:nvPicPr>
        <p:blipFill rotWithShape="1">
          <a:blip r:embed="rId5">
            <a:alphaModFix/>
          </a:blip>
          <a:srcRect b="0" l="0" r="0" t="0"/>
          <a:stretch/>
        </p:blipFill>
        <p:spPr>
          <a:xfrm>
            <a:off x="283488" y="2089666"/>
            <a:ext cx="4919305" cy="4050268"/>
          </a:xfrm>
          <a:prstGeom prst="rect">
            <a:avLst/>
          </a:prstGeom>
          <a:noFill/>
          <a:ln>
            <a:noFill/>
          </a:ln>
        </p:spPr>
      </p:pic>
      <p:sp>
        <p:nvSpPr>
          <p:cNvPr id="16" name="Google Shape;16;p1"/>
          <p:cNvSpPr/>
          <p:nvPr/>
        </p:nvSpPr>
        <p:spPr>
          <a:xfrm>
            <a:off x="6280190" y="647019"/>
            <a:ext cx="7556400" cy="2054100"/>
          </a:xfrm>
          <a:prstGeom prst="rect">
            <a:avLst/>
          </a:prstGeom>
          <a:noFill/>
          <a:ln>
            <a:noFill/>
          </a:ln>
        </p:spPr>
        <p:txBody>
          <a:bodyPr anchorCtr="0" anchor="t" bIns="0" lIns="0" spcFirstLastPara="1" rIns="0" wrap="square" tIns="0">
            <a:noAutofit/>
          </a:bodyPr>
          <a:lstStyle/>
          <a:p>
            <a:pPr indent="0" lvl="0" marL="0" marR="0" rtl="0" algn="l">
              <a:lnSpc>
                <a:spcPct val="124806"/>
              </a:lnSpc>
              <a:spcBef>
                <a:spcPts val="0"/>
              </a:spcBef>
              <a:spcAft>
                <a:spcPts val="0"/>
              </a:spcAft>
              <a:buClr>
                <a:srgbClr val="000000"/>
              </a:buClr>
              <a:buSzPts val="6450"/>
              <a:buFont typeface="Petrona"/>
              <a:buNone/>
            </a:pPr>
            <a:r>
              <a:rPr b="1" i="0" lang="en-US" sz="6450" u="none" cap="none" strike="noStrike">
                <a:solidFill>
                  <a:srgbClr val="000000"/>
                </a:solidFill>
                <a:latin typeface="Petrona"/>
                <a:ea typeface="Petrona"/>
                <a:cs typeface="Petrona"/>
                <a:sym typeface="Petrona"/>
              </a:rPr>
              <a:t>Networking Layer of the OSI Model</a:t>
            </a:r>
            <a:endParaRPr b="0" i="0" sz="6450" u="none" cap="none" strike="noStrike">
              <a:solidFill>
                <a:schemeClr val="dk1"/>
              </a:solidFill>
              <a:latin typeface="Calibri"/>
              <a:ea typeface="Calibri"/>
              <a:cs typeface="Calibri"/>
              <a:sym typeface="Calibri"/>
            </a:endParaRPr>
          </a:p>
        </p:txBody>
      </p:sp>
      <p:sp>
        <p:nvSpPr>
          <p:cNvPr id="17" name="Google Shape;17;p1"/>
          <p:cNvSpPr/>
          <p:nvPr/>
        </p:nvSpPr>
        <p:spPr>
          <a:xfrm>
            <a:off x="6280190" y="3391422"/>
            <a:ext cx="7556400" cy="3339600"/>
          </a:xfrm>
          <a:prstGeom prst="rect">
            <a:avLst/>
          </a:prstGeom>
          <a:noFill/>
          <a:ln>
            <a:noFill/>
          </a:ln>
        </p:spPr>
        <p:txBody>
          <a:bodyPr anchorCtr="0" anchor="t" bIns="0" lIns="0" spcFirstLastPara="1" rIns="0" wrap="square" tIns="0">
            <a:noAutofit/>
          </a:bodyPr>
          <a:lstStyle/>
          <a:p>
            <a:pPr indent="0" lvl="0" marL="0" marR="0" rtl="0" algn="just">
              <a:lnSpc>
                <a:spcPct val="101785"/>
              </a:lnSpc>
              <a:spcBef>
                <a:spcPts val="0"/>
              </a:spcBef>
              <a:spcAft>
                <a:spcPts val="0"/>
              </a:spcAft>
              <a:buClr>
                <a:srgbClr val="272525"/>
              </a:buClr>
              <a:buSzPts val="2800"/>
              <a:buFont typeface="Inter"/>
              <a:buNone/>
            </a:pPr>
            <a:r>
              <a:rPr b="0" i="0" lang="en-US" sz="2800" u="none" cap="none" strike="noStrike">
                <a:solidFill>
                  <a:srgbClr val="272525"/>
                </a:solidFill>
                <a:latin typeface="Inter"/>
                <a:ea typeface="Inter"/>
                <a:cs typeface="Inter"/>
                <a:sym typeface="Inter"/>
              </a:rPr>
              <a:t>The Networking Layer, also known as Layer 3 in the Open Systems Interconnection (OSI) model, is responsible for connecting devices across networks. It acts as the middleman, ensuring data packets travel from one device to another, even if those devices are on different networks. It's like a postal service for digital information, handling the address and delivery of packets.</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descr="preencoded.png" id="193" name="Google Shape;193;p10"/>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94" name="Google Shape;194;p10"/>
          <p:cNvSpPr/>
          <p:nvPr/>
        </p:nvSpPr>
        <p:spPr>
          <a:xfrm>
            <a:off x="0" y="-538940"/>
            <a:ext cx="14630400" cy="8757781"/>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5" name="Google Shape;195;p10"/>
          <p:cNvPicPr preferRelativeResize="0"/>
          <p:nvPr/>
        </p:nvPicPr>
        <p:blipFill rotWithShape="1">
          <a:blip r:embed="rId4">
            <a:alphaModFix/>
          </a:blip>
          <a:srcRect b="0" l="0" r="0" t="0"/>
          <a:stretch/>
        </p:blipFill>
        <p:spPr>
          <a:xfrm>
            <a:off x="0" y="0"/>
            <a:ext cx="5486400" cy="8229600"/>
          </a:xfrm>
          <a:prstGeom prst="rect">
            <a:avLst/>
          </a:prstGeom>
          <a:noFill/>
          <a:ln>
            <a:noFill/>
          </a:ln>
        </p:spPr>
      </p:pic>
      <p:pic>
        <p:nvPicPr>
          <p:cNvPr descr="preencoded.png" id="196" name="Google Shape;196;p10"/>
          <p:cNvPicPr preferRelativeResize="0"/>
          <p:nvPr/>
        </p:nvPicPr>
        <p:blipFill rotWithShape="1">
          <a:blip r:embed="rId5">
            <a:alphaModFix/>
          </a:blip>
          <a:srcRect b="0" l="0" r="0" t="0"/>
          <a:stretch/>
        </p:blipFill>
        <p:spPr>
          <a:xfrm>
            <a:off x="181332" y="2193369"/>
            <a:ext cx="5123617" cy="3842742"/>
          </a:xfrm>
          <a:prstGeom prst="rect">
            <a:avLst/>
          </a:prstGeom>
          <a:noFill/>
          <a:ln>
            <a:noFill/>
          </a:ln>
        </p:spPr>
      </p:pic>
      <p:sp>
        <p:nvSpPr>
          <p:cNvPr id="197" name="Google Shape;197;p10"/>
          <p:cNvSpPr/>
          <p:nvPr/>
        </p:nvSpPr>
        <p:spPr>
          <a:xfrm>
            <a:off x="5994321" y="1452920"/>
            <a:ext cx="5266849" cy="476250"/>
          </a:xfrm>
          <a:prstGeom prst="rect">
            <a:avLst/>
          </a:prstGeom>
          <a:noFill/>
          <a:ln>
            <a:noFill/>
          </a:ln>
        </p:spPr>
        <p:txBody>
          <a:bodyPr anchorCtr="0" anchor="t" bIns="0" lIns="0" spcFirstLastPara="1" rIns="0" wrap="square" tIns="0">
            <a:noAutofit/>
          </a:bodyPr>
          <a:lstStyle/>
          <a:p>
            <a:pPr indent="0" lvl="0" marL="0" marR="0" rtl="0" algn="l">
              <a:lnSpc>
                <a:spcPct val="125423"/>
              </a:lnSpc>
              <a:spcBef>
                <a:spcPts val="0"/>
              </a:spcBef>
              <a:spcAft>
                <a:spcPts val="0"/>
              </a:spcAft>
              <a:buClr>
                <a:srgbClr val="000000"/>
              </a:buClr>
              <a:buSzPts val="2950"/>
              <a:buFont typeface="Petrona"/>
              <a:buNone/>
            </a:pPr>
            <a:r>
              <a:rPr b="1" lang="en-US" sz="2950">
                <a:solidFill>
                  <a:srgbClr val="000000"/>
                </a:solidFill>
                <a:latin typeface="Petrona"/>
                <a:ea typeface="Petrona"/>
                <a:cs typeface="Petrona"/>
                <a:sym typeface="Petrona"/>
              </a:rPr>
              <a:t>Congestion Control Algorithm</a:t>
            </a:r>
            <a:endParaRPr sz="2950">
              <a:solidFill>
                <a:schemeClr val="dk1"/>
              </a:solidFill>
              <a:latin typeface="Calibri"/>
              <a:ea typeface="Calibri"/>
              <a:cs typeface="Calibri"/>
              <a:sym typeface="Calibri"/>
            </a:endParaRPr>
          </a:p>
        </p:txBody>
      </p:sp>
      <p:sp>
        <p:nvSpPr>
          <p:cNvPr id="198" name="Google Shape;198;p10"/>
          <p:cNvSpPr/>
          <p:nvPr/>
        </p:nvSpPr>
        <p:spPr>
          <a:xfrm>
            <a:off x="5994321" y="1929166"/>
            <a:ext cx="8128200" cy="696600"/>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272525"/>
              </a:buClr>
              <a:buSzPts val="1400"/>
              <a:buFont typeface="Inter"/>
              <a:buNone/>
            </a:pPr>
            <a:r>
              <a:rPr lang="en-US" sz="1400">
                <a:solidFill>
                  <a:srgbClr val="272525"/>
                </a:solidFill>
                <a:latin typeface="Inter"/>
                <a:ea typeface="Inter"/>
                <a:cs typeface="Inter"/>
                <a:sym typeface="Inter"/>
              </a:rPr>
              <a:t>Congestion control is the process of managing network traffic flow to prevent network congestion and ensure efficient and reliable data delivery. Congestion control algorithms are used to regulate the rate at which data is sent over the network, preventing the network from becoming overloaded and ensuring a smooth flow of data.</a:t>
            </a:r>
            <a:endParaRPr sz="1400">
              <a:solidFill>
                <a:schemeClr val="dk1"/>
              </a:solidFill>
              <a:latin typeface="Calibri"/>
              <a:ea typeface="Calibri"/>
              <a:cs typeface="Calibri"/>
              <a:sym typeface="Calibri"/>
            </a:endParaRPr>
          </a:p>
        </p:txBody>
      </p:sp>
      <p:sp>
        <p:nvSpPr>
          <p:cNvPr id="199" name="Google Shape;199;p10"/>
          <p:cNvSpPr/>
          <p:nvPr/>
        </p:nvSpPr>
        <p:spPr>
          <a:xfrm>
            <a:off x="5994321" y="3006566"/>
            <a:ext cx="8128159" cy="696516"/>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272525"/>
              </a:buClr>
              <a:buSzPts val="1400"/>
              <a:buFont typeface="Inter"/>
              <a:buNone/>
            </a:pPr>
            <a:r>
              <a:rPr lang="en-US" sz="1400">
                <a:solidFill>
                  <a:srgbClr val="272525"/>
                </a:solidFill>
                <a:latin typeface="Inter"/>
                <a:ea typeface="Inter"/>
                <a:cs typeface="Inter"/>
                <a:sym typeface="Inter"/>
              </a:rPr>
              <a:t>There are various congestion control algorithms, each with its own strengths and weaknesses. Some common algorithms include TCP's slow start and congestion avoidance, as well as algorithms that dynamically adjust transmission rates based on network conditions.</a:t>
            </a:r>
            <a:endParaRPr sz="1400">
              <a:solidFill>
                <a:schemeClr val="dk1"/>
              </a:solidFill>
              <a:latin typeface="Calibri"/>
              <a:ea typeface="Calibri"/>
              <a:cs typeface="Calibri"/>
              <a:sym typeface="Calibri"/>
            </a:endParaRPr>
          </a:p>
        </p:txBody>
      </p:sp>
      <p:sp>
        <p:nvSpPr>
          <p:cNvPr id="200" name="Google Shape;200;p10"/>
          <p:cNvSpPr/>
          <p:nvPr/>
        </p:nvSpPr>
        <p:spPr>
          <a:xfrm>
            <a:off x="5994321" y="3866317"/>
            <a:ext cx="8128159" cy="696516"/>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272525"/>
              </a:buClr>
              <a:buSzPts val="1400"/>
              <a:buFont typeface="Inter"/>
              <a:buNone/>
            </a:pPr>
            <a:r>
              <a:rPr lang="en-US" sz="1400">
                <a:solidFill>
                  <a:srgbClr val="272525"/>
                </a:solidFill>
                <a:latin typeface="Inter"/>
                <a:ea typeface="Inter"/>
                <a:cs typeface="Inter"/>
                <a:sym typeface="Inter"/>
              </a:rPr>
              <a:t>These algorithms are like traffic lights, ensuring that network traffic flows smoothly and avoids bottlenecks. When congestion is detected, these algorithms can slow down traffic flow, preventing the network from becoming overloaded.</a:t>
            </a:r>
            <a:endParaRPr sz="1400">
              <a:solidFill>
                <a:schemeClr val="dk1"/>
              </a:solidFill>
              <a:latin typeface="Calibri"/>
              <a:ea typeface="Calibri"/>
              <a:cs typeface="Calibri"/>
              <a:sym typeface="Calibri"/>
            </a:endParaRPr>
          </a:p>
        </p:txBody>
      </p:sp>
      <p:sp>
        <p:nvSpPr>
          <p:cNvPr id="201" name="Google Shape;201;p10"/>
          <p:cNvSpPr/>
          <p:nvPr/>
        </p:nvSpPr>
        <p:spPr>
          <a:xfrm>
            <a:off x="5994321" y="4889302"/>
            <a:ext cx="326469" cy="326469"/>
          </a:xfrm>
          <a:prstGeom prst="roundRect">
            <a:avLst>
              <a:gd fmla="val 1867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0"/>
          <p:cNvSpPr/>
          <p:nvPr/>
        </p:nvSpPr>
        <p:spPr>
          <a:xfrm>
            <a:off x="6108621" y="4938236"/>
            <a:ext cx="97869" cy="22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750"/>
              <a:buFont typeface="Petrona"/>
              <a:buNone/>
            </a:pPr>
            <a:r>
              <a:rPr b="1" lang="en-US" sz="1750">
                <a:solidFill>
                  <a:srgbClr val="272525"/>
                </a:solidFill>
                <a:latin typeface="Petrona"/>
                <a:ea typeface="Petrona"/>
                <a:cs typeface="Petrona"/>
                <a:sym typeface="Petrona"/>
              </a:rPr>
              <a:t>1</a:t>
            </a:r>
            <a:endParaRPr sz="1750">
              <a:solidFill>
                <a:schemeClr val="dk1"/>
              </a:solidFill>
              <a:latin typeface="Calibri"/>
              <a:ea typeface="Calibri"/>
              <a:cs typeface="Calibri"/>
              <a:sym typeface="Calibri"/>
            </a:endParaRPr>
          </a:p>
        </p:txBody>
      </p:sp>
      <p:sp>
        <p:nvSpPr>
          <p:cNvPr id="203" name="Google Shape;203;p10"/>
          <p:cNvSpPr/>
          <p:nvPr/>
        </p:nvSpPr>
        <p:spPr>
          <a:xfrm>
            <a:off x="6465808" y="4889302"/>
            <a:ext cx="1904762" cy="238125"/>
          </a:xfrm>
          <a:prstGeom prst="rect">
            <a:avLst/>
          </a:prstGeom>
          <a:noFill/>
          <a:ln>
            <a:noFill/>
          </a:ln>
        </p:spPr>
        <p:txBody>
          <a:bodyPr anchorCtr="0" anchor="t" bIns="0" lIns="0" spcFirstLastPara="1" rIns="0" wrap="square" tIns="0">
            <a:noAutofit/>
          </a:bodyPr>
          <a:lstStyle/>
          <a:p>
            <a:pPr indent="0" lvl="0" marL="0" marR="0" rtl="0" algn="l">
              <a:lnSpc>
                <a:spcPct val="127586"/>
              </a:lnSpc>
              <a:spcBef>
                <a:spcPts val="0"/>
              </a:spcBef>
              <a:spcAft>
                <a:spcPts val="0"/>
              </a:spcAft>
              <a:buClr>
                <a:srgbClr val="272525"/>
              </a:buClr>
              <a:buSzPts val="1450"/>
              <a:buFont typeface="Petrona"/>
              <a:buNone/>
            </a:pPr>
            <a:r>
              <a:rPr b="1" lang="en-US" sz="1450">
                <a:solidFill>
                  <a:srgbClr val="272525"/>
                </a:solidFill>
                <a:latin typeface="Petrona"/>
                <a:ea typeface="Petrona"/>
                <a:cs typeface="Petrona"/>
                <a:sym typeface="Petrona"/>
              </a:rPr>
              <a:t>Slow Start</a:t>
            </a:r>
            <a:endParaRPr sz="1450">
              <a:solidFill>
                <a:schemeClr val="dk1"/>
              </a:solidFill>
              <a:latin typeface="Calibri"/>
              <a:ea typeface="Calibri"/>
              <a:cs typeface="Calibri"/>
              <a:sym typeface="Calibri"/>
            </a:endParaRPr>
          </a:p>
        </p:txBody>
      </p:sp>
      <p:sp>
        <p:nvSpPr>
          <p:cNvPr id="204" name="Google Shape;204;p10"/>
          <p:cNvSpPr/>
          <p:nvPr/>
        </p:nvSpPr>
        <p:spPr>
          <a:xfrm>
            <a:off x="6465808" y="5214461"/>
            <a:ext cx="3520083" cy="46434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Inter"/>
              <a:buNone/>
            </a:pPr>
            <a:r>
              <a:rPr lang="en-US" sz="1100">
                <a:solidFill>
                  <a:srgbClr val="272525"/>
                </a:solidFill>
                <a:latin typeface="Inter"/>
                <a:ea typeface="Inter"/>
                <a:cs typeface="Inter"/>
                <a:sym typeface="Inter"/>
              </a:rPr>
              <a:t>Gradually increases the transmission rate until congestion is detected.</a:t>
            </a:r>
            <a:endParaRPr sz="1100">
              <a:solidFill>
                <a:schemeClr val="dk1"/>
              </a:solidFill>
              <a:latin typeface="Calibri"/>
              <a:ea typeface="Calibri"/>
              <a:cs typeface="Calibri"/>
              <a:sym typeface="Calibri"/>
            </a:endParaRPr>
          </a:p>
        </p:txBody>
      </p:sp>
      <p:sp>
        <p:nvSpPr>
          <p:cNvPr id="205" name="Google Shape;205;p10"/>
          <p:cNvSpPr/>
          <p:nvPr/>
        </p:nvSpPr>
        <p:spPr>
          <a:xfrm>
            <a:off x="10130909" y="4889302"/>
            <a:ext cx="326469" cy="326469"/>
          </a:xfrm>
          <a:prstGeom prst="roundRect">
            <a:avLst>
              <a:gd fmla="val 1867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0"/>
          <p:cNvSpPr/>
          <p:nvPr/>
        </p:nvSpPr>
        <p:spPr>
          <a:xfrm>
            <a:off x="10229255" y="4938236"/>
            <a:ext cx="129659" cy="22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750"/>
              <a:buFont typeface="Petrona"/>
              <a:buNone/>
            </a:pPr>
            <a:r>
              <a:rPr b="1" lang="en-US" sz="1750">
                <a:solidFill>
                  <a:srgbClr val="272525"/>
                </a:solidFill>
                <a:latin typeface="Petrona"/>
                <a:ea typeface="Petrona"/>
                <a:cs typeface="Petrona"/>
                <a:sym typeface="Petrona"/>
              </a:rPr>
              <a:t>2</a:t>
            </a:r>
            <a:endParaRPr sz="1750">
              <a:solidFill>
                <a:schemeClr val="dk1"/>
              </a:solidFill>
              <a:latin typeface="Calibri"/>
              <a:ea typeface="Calibri"/>
              <a:cs typeface="Calibri"/>
              <a:sym typeface="Calibri"/>
            </a:endParaRPr>
          </a:p>
        </p:txBody>
      </p:sp>
      <p:sp>
        <p:nvSpPr>
          <p:cNvPr id="207" name="Google Shape;207;p10"/>
          <p:cNvSpPr/>
          <p:nvPr/>
        </p:nvSpPr>
        <p:spPr>
          <a:xfrm>
            <a:off x="10602397" y="4889302"/>
            <a:ext cx="1941314" cy="238125"/>
          </a:xfrm>
          <a:prstGeom prst="rect">
            <a:avLst/>
          </a:prstGeom>
          <a:noFill/>
          <a:ln>
            <a:noFill/>
          </a:ln>
        </p:spPr>
        <p:txBody>
          <a:bodyPr anchorCtr="0" anchor="t" bIns="0" lIns="0" spcFirstLastPara="1" rIns="0" wrap="square" tIns="0">
            <a:noAutofit/>
          </a:bodyPr>
          <a:lstStyle/>
          <a:p>
            <a:pPr indent="0" lvl="0" marL="0" marR="0" rtl="0" algn="l">
              <a:lnSpc>
                <a:spcPct val="127586"/>
              </a:lnSpc>
              <a:spcBef>
                <a:spcPts val="0"/>
              </a:spcBef>
              <a:spcAft>
                <a:spcPts val="0"/>
              </a:spcAft>
              <a:buClr>
                <a:srgbClr val="272525"/>
              </a:buClr>
              <a:buSzPts val="1450"/>
              <a:buFont typeface="Petrona"/>
              <a:buNone/>
            </a:pPr>
            <a:r>
              <a:rPr b="1" lang="en-US" sz="1450">
                <a:solidFill>
                  <a:srgbClr val="272525"/>
                </a:solidFill>
                <a:latin typeface="Petrona"/>
                <a:ea typeface="Petrona"/>
                <a:cs typeface="Petrona"/>
                <a:sym typeface="Petrona"/>
              </a:rPr>
              <a:t>Congestion Avoidance</a:t>
            </a:r>
            <a:endParaRPr sz="1450">
              <a:solidFill>
                <a:schemeClr val="dk1"/>
              </a:solidFill>
              <a:latin typeface="Calibri"/>
              <a:ea typeface="Calibri"/>
              <a:cs typeface="Calibri"/>
              <a:sym typeface="Calibri"/>
            </a:endParaRPr>
          </a:p>
        </p:txBody>
      </p:sp>
      <p:sp>
        <p:nvSpPr>
          <p:cNvPr id="208" name="Google Shape;208;p10"/>
          <p:cNvSpPr/>
          <p:nvPr/>
        </p:nvSpPr>
        <p:spPr>
          <a:xfrm>
            <a:off x="10602397" y="5214461"/>
            <a:ext cx="3520083" cy="46434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Inter"/>
              <a:buNone/>
            </a:pPr>
            <a:r>
              <a:rPr lang="en-US" sz="1100">
                <a:solidFill>
                  <a:srgbClr val="272525"/>
                </a:solidFill>
                <a:latin typeface="Inter"/>
                <a:ea typeface="Inter"/>
                <a:cs typeface="Inter"/>
                <a:sym typeface="Inter"/>
              </a:rPr>
              <a:t>Maintains the transmission rate at a level that avoids congestion.</a:t>
            </a:r>
            <a:endParaRPr sz="1100">
              <a:solidFill>
                <a:schemeClr val="dk1"/>
              </a:solidFill>
              <a:latin typeface="Calibri"/>
              <a:ea typeface="Calibri"/>
              <a:cs typeface="Calibri"/>
              <a:sym typeface="Calibri"/>
            </a:endParaRPr>
          </a:p>
        </p:txBody>
      </p:sp>
      <p:sp>
        <p:nvSpPr>
          <p:cNvPr id="209" name="Google Shape;209;p10"/>
          <p:cNvSpPr/>
          <p:nvPr/>
        </p:nvSpPr>
        <p:spPr>
          <a:xfrm>
            <a:off x="5994321" y="5987058"/>
            <a:ext cx="326469" cy="326469"/>
          </a:xfrm>
          <a:prstGeom prst="roundRect">
            <a:avLst>
              <a:gd fmla="val 1867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0"/>
          <p:cNvSpPr/>
          <p:nvPr/>
        </p:nvSpPr>
        <p:spPr>
          <a:xfrm>
            <a:off x="6092785" y="6035992"/>
            <a:ext cx="129421" cy="22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750"/>
              <a:buFont typeface="Petrona"/>
              <a:buNone/>
            </a:pPr>
            <a:r>
              <a:rPr b="1" lang="en-US" sz="1750">
                <a:solidFill>
                  <a:srgbClr val="272525"/>
                </a:solidFill>
                <a:latin typeface="Petrona"/>
                <a:ea typeface="Petrona"/>
                <a:cs typeface="Petrona"/>
                <a:sym typeface="Petrona"/>
              </a:rPr>
              <a:t>3</a:t>
            </a:r>
            <a:endParaRPr sz="1750">
              <a:solidFill>
                <a:schemeClr val="dk1"/>
              </a:solidFill>
              <a:latin typeface="Calibri"/>
              <a:ea typeface="Calibri"/>
              <a:cs typeface="Calibri"/>
              <a:sym typeface="Calibri"/>
            </a:endParaRPr>
          </a:p>
        </p:txBody>
      </p:sp>
      <p:sp>
        <p:nvSpPr>
          <p:cNvPr id="211" name="Google Shape;211;p10"/>
          <p:cNvSpPr/>
          <p:nvPr/>
        </p:nvSpPr>
        <p:spPr>
          <a:xfrm>
            <a:off x="6465808" y="5987058"/>
            <a:ext cx="1904762" cy="238125"/>
          </a:xfrm>
          <a:prstGeom prst="rect">
            <a:avLst/>
          </a:prstGeom>
          <a:noFill/>
          <a:ln>
            <a:noFill/>
          </a:ln>
        </p:spPr>
        <p:txBody>
          <a:bodyPr anchorCtr="0" anchor="t" bIns="0" lIns="0" spcFirstLastPara="1" rIns="0" wrap="square" tIns="0">
            <a:noAutofit/>
          </a:bodyPr>
          <a:lstStyle/>
          <a:p>
            <a:pPr indent="0" lvl="0" marL="0" marR="0" rtl="0" algn="l">
              <a:lnSpc>
                <a:spcPct val="127586"/>
              </a:lnSpc>
              <a:spcBef>
                <a:spcPts val="0"/>
              </a:spcBef>
              <a:spcAft>
                <a:spcPts val="0"/>
              </a:spcAft>
              <a:buClr>
                <a:srgbClr val="272525"/>
              </a:buClr>
              <a:buSzPts val="1450"/>
              <a:buFont typeface="Petrona"/>
              <a:buNone/>
            </a:pPr>
            <a:r>
              <a:rPr b="1" lang="en-US" sz="1450">
                <a:solidFill>
                  <a:srgbClr val="272525"/>
                </a:solidFill>
                <a:latin typeface="Petrona"/>
                <a:ea typeface="Petrona"/>
                <a:cs typeface="Petrona"/>
                <a:sym typeface="Petrona"/>
              </a:rPr>
              <a:t>Fast Retransmit</a:t>
            </a:r>
            <a:endParaRPr sz="1450">
              <a:solidFill>
                <a:schemeClr val="dk1"/>
              </a:solidFill>
              <a:latin typeface="Calibri"/>
              <a:ea typeface="Calibri"/>
              <a:cs typeface="Calibri"/>
              <a:sym typeface="Calibri"/>
            </a:endParaRPr>
          </a:p>
        </p:txBody>
      </p:sp>
      <p:sp>
        <p:nvSpPr>
          <p:cNvPr id="212" name="Google Shape;212;p10"/>
          <p:cNvSpPr/>
          <p:nvPr/>
        </p:nvSpPr>
        <p:spPr>
          <a:xfrm>
            <a:off x="6465808" y="6312218"/>
            <a:ext cx="3520083" cy="46434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Inter"/>
              <a:buNone/>
            </a:pPr>
            <a:r>
              <a:rPr lang="en-US" sz="1100">
                <a:solidFill>
                  <a:srgbClr val="272525"/>
                </a:solidFill>
                <a:latin typeface="Inter"/>
                <a:ea typeface="Inter"/>
                <a:cs typeface="Inter"/>
                <a:sym typeface="Inter"/>
              </a:rPr>
              <a:t>Quickly retransmits lost packets to minimize the impact of congestion.</a:t>
            </a:r>
            <a:endParaRPr sz="1100">
              <a:solidFill>
                <a:schemeClr val="dk1"/>
              </a:solidFill>
              <a:latin typeface="Calibri"/>
              <a:ea typeface="Calibri"/>
              <a:cs typeface="Calibri"/>
              <a:sym typeface="Calibri"/>
            </a:endParaRPr>
          </a:p>
        </p:txBody>
      </p:sp>
      <p:sp>
        <p:nvSpPr>
          <p:cNvPr id="213" name="Google Shape;213;p10"/>
          <p:cNvSpPr/>
          <p:nvPr/>
        </p:nvSpPr>
        <p:spPr>
          <a:xfrm>
            <a:off x="10130909" y="5987058"/>
            <a:ext cx="326469" cy="326469"/>
          </a:xfrm>
          <a:prstGeom prst="roundRect">
            <a:avLst>
              <a:gd fmla="val 1867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0"/>
          <p:cNvSpPr/>
          <p:nvPr/>
        </p:nvSpPr>
        <p:spPr>
          <a:xfrm>
            <a:off x="10232469" y="6035992"/>
            <a:ext cx="123230" cy="22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750"/>
              <a:buFont typeface="Petrona"/>
              <a:buNone/>
            </a:pPr>
            <a:r>
              <a:rPr b="1" lang="en-US" sz="1750">
                <a:solidFill>
                  <a:srgbClr val="272525"/>
                </a:solidFill>
                <a:latin typeface="Petrona"/>
                <a:ea typeface="Petrona"/>
                <a:cs typeface="Petrona"/>
                <a:sym typeface="Petrona"/>
              </a:rPr>
              <a:t>4</a:t>
            </a:r>
            <a:endParaRPr sz="1750">
              <a:solidFill>
                <a:schemeClr val="dk1"/>
              </a:solidFill>
              <a:latin typeface="Calibri"/>
              <a:ea typeface="Calibri"/>
              <a:cs typeface="Calibri"/>
              <a:sym typeface="Calibri"/>
            </a:endParaRPr>
          </a:p>
        </p:txBody>
      </p:sp>
      <p:sp>
        <p:nvSpPr>
          <p:cNvPr id="215" name="Google Shape;215;p10"/>
          <p:cNvSpPr/>
          <p:nvPr/>
        </p:nvSpPr>
        <p:spPr>
          <a:xfrm>
            <a:off x="10602397" y="5987058"/>
            <a:ext cx="1904762" cy="238125"/>
          </a:xfrm>
          <a:prstGeom prst="rect">
            <a:avLst/>
          </a:prstGeom>
          <a:noFill/>
          <a:ln>
            <a:noFill/>
          </a:ln>
        </p:spPr>
        <p:txBody>
          <a:bodyPr anchorCtr="0" anchor="t" bIns="0" lIns="0" spcFirstLastPara="1" rIns="0" wrap="square" tIns="0">
            <a:noAutofit/>
          </a:bodyPr>
          <a:lstStyle/>
          <a:p>
            <a:pPr indent="0" lvl="0" marL="0" marR="0" rtl="0" algn="l">
              <a:lnSpc>
                <a:spcPct val="127586"/>
              </a:lnSpc>
              <a:spcBef>
                <a:spcPts val="0"/>
              </a:spcBef>
              <a:spcAft>
                <a:spcPts val="0"/>
              </a:spcAft>
              <a:buClr>
                <a:srgbClr val="272525"/>
              </a:buClr>
              <a:buSzPts val="1450"/>
              <a:buFont typeface="Petrona"/>
              <a:buNone/>
            </a:pPr>
            <a:r>
              <a:rPr b="1" lang="en-US" sz="1450">
                <a:solidFill>
                  <a:srgbClr val="272525"/>
                </a:solidFill>
                <a:latin typeface="Petrona"/>
                <a:ea typeface="Petrona"/>
                <a:cs typeface="Petrona"/>
                <a:sym typeface="Petrona"/>
              </a:rPr>
              <a:t>Fast Recovery</a:t>
            </a:r>
            <a:endParaRPr sz="1450">
              <a:solidFill>
                <a:schemeClr val="dk1"/>
              </a:solidFill>
              <a:latin typeface="Calibri"/>
              <a:ea typeface="Calibri"/>
              <a:cs typeface="Calibri"/>
              <a:sym typeface="Calibri"/>
            </a:endParaRPr>
          </a:p>
        </p:txBody>
      </p:sp>
      <p:sp>
        <p:nvSpPr>
          <p:cNvPr id="216" name="Google Shape;216;p10"/>
          <p:cNvSpPr/>
          <p:nvPr/>
        </p:nvSpPr>
        <p:spPr>
          <a:xfrm>
            <a:off x="10602397" y="6312218"/>
            <a:ext cx="3520083" cy="46434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Inter"/>
              <a:buNone/>
            </a:pPr>
            <a:r>
              <a:rPr lang="en-US" sz="1100">
                <a:solidFill>
                  <a:srgbClr val="272525"/>
                </a:solidFill>
                <a:latin typeface="Inter"/>
                <a:ea typeface="Inter"/>
                <a:cs typeface="Inter"/>
                <a:sym typeface="Inter"/>
              </a:rPr>
              <a:t>Quickly recovers from congestion by adjusting the transmission rate.</a:t>
            </a:r>
            <a:endParaRPr sz="11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 name="Shape 22"/>
        <p:cNvGrpSpPr/>
        <p:nvPr/>
      </p:nvGrpSpPr>
      <p:grpSpPr>
        <a:xfrm>
          <a:off x="0" y="0"/>
          <a:ext cx="0" cy="0"/>
          <a:chOff x="0" y="0"/>
          <a:chExt cx="0" cy="0"/>
        </a:xfrm>
      </p:grpSpPr>
      <p:pic>
        <p:nvPicPr>
          <p:cNvPr descr="preencoded.png" id="23" name="Google Shape;23;p2"/>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24" name="Google Shape;24;p2"/>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93790" y="290231"/>
            <a:ext cx="6587100" cy="7443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4650"/>
              <a:buFont typeface="Petrona"/>
              <a:buNone/>
            </a:pPr>
            <a:r>
              <a:rPr b="1" lang="en-US" sz="4650">
                <a:solidFill>
                  <a:srgbClr val="000000"/>
                </a:solidFill>
                <a:latin typeface="Petrona"/>
                <a:ea typeface="Petrona"/>
                <a:cs typeface="Petrona"/>
                <a:sym typeface="Petrona"/>
              </a:rPr>
              <a:t>IP Address and Masking</a:t>
            </a:r>
            <a:endParaRPr sz="4650">
              <a:solidFill>
                <a:schemeClr val="dk1"/>
              </a:solidFill>
              <a:latin typeface="Calibri"/>
              <a:ea typeface="Calibri"/>
              <a:cs typeface="Calibri"/>
              <a:sym typeface="Calibri"/>
            </a:endParaRPr>
          </a:p>
        </p:txBody>
      </p:sp>
      <p:sp>
        <p:nvSpPr>
          <p:cNvPr id="26" name="Google Shape;26;p2"/>
          <p:cNvSpPr/>
          <p:nvPr/>
        </p:nvSpPr>
        <p:spPr>
          <a:xfrm>
            <a:off x="793790" y="1122043"/>
            <a:ext cx="13042800" cy="1451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lang="en-US" sz="2050">
                <a:solidFill>
                  <a:srgbClr val="272525"/>
                </a:solidFill>
                <a:latin typeface="Inter"/>
                <a:ea typeface="Inter"/>
                <a:cs typeface="Inter"/>
                <a:sym typeface="Inter"/>
              </a:rPr>
              <a:t>An IP address is a unique identifier for a device on a network. It's like a street address for your computer, allowing other devices to locate and communicate with it. IP addresses come in two flavors: IPv4 and IPv6. IPv4 addresses are the older format, using 32 bits to represent a device's location. IPv6, a newer and more expansive format, uses 128 bits, allowing for a significantly larger number of addresses.</a:t>
            </a:r>
            <a:endParaRPr sz="2050">
              <a:solidFill>
                <a:schemeClr val="dk1"/>
              </a:solidFill>
              <a:latin typeface="Calibri"/>
              <a:ea typeface="Calibri"/>
              <a:cs typeface="Calibri"/>
              <a:sym typeface="Calibri"/>
            </a:endParaRPr>
          </a:p>
        </p:txBody>
      </p:sp>
      <p:sp>
        <p:nvSpPr>
          <p:cNvPr id="27" name="Google Shape;27;p2"/>
          <p:cNvSpPr/>
          <p:nvPr/>
        </p:nvSpPr>
        <p:spPr>
          <a:xfrm>
            <a:off x="793790" y="3085429"/>
            <a:ext cx="13042800" cy="1451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lang="en-US" sz="2050">
                <a:solidFill>
                  <a:srgbClr val="272525"/>
                </a:solidFill>
                <a:latin typeface="Inter"/>
                <a:ea typeface="Inter"/>
                <a:cs typeface="Inter"/>
                <a:sym typeface="Inter"/>
              </a:rPr>
              <a:t>Subnet masks are used to divide a large network into smaller subnetworks, allowing for more efficient use of IP addresses and better control over network traffic. It's like dividing a city into neighborhoods, each with its own unique address range. Imagine you live in a large city with only one postcode. It would be difficult to deliver mail efficiently. By using a subnet mask, we divide the large network into smaller subnetworks, each with its own unique address range.</a:t>
            </a:r>
            <a:endParaRPr sz="2050">
              <a:solidFill>
                <a:schemeClr val="dk1"/>
              </a:solidFill>
              <a:latin typeface="Calibri"/>
              <a:ea typeface="Calibri"/>
              <a:cs typeface="Calibri"/>
              <a:sym typeface="Calibri"/>
            </a:endParaRPr>
          </a:p>
        </p:txBody>
      </p:sp>
      <p:sp>
        <p:nvSpPr>
          <p:cNvPr id="28" name="Google Shape;28;p2"/>
          <p:cNvSpPr/>
          <p:nvPr/>
        </p:nvSpPr>
        <p:spPr>
          <a:xfrm>
            <a:off x="793790" y="5588079"/>
            <a:ext cx="2977039"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000000"/>
              </a:buClr>
              <a:buSzPts val="2300"/>
              <a:buFont typeface="Petrona"/>
              <a:buNone/>
            </a:pPr>
            <a:r>
              <a:rPr b="1" lang="en-US" sz="2300">
                <a:solidFill>
                  <a:srgbClr val="000000"/>
                </a:solidFill>
                <a:latin typeface="Petrona"/>
                <a:ea typeface="Petrona"/>
                <a:cs typeface="Petrona"/>
                <a:sym typeface="Petrona"/>
              </a:rPr>
              <a:t>IP Address</a:t>
            </a:r>
            <a:endParaRPr sz="2300">
              <a:solidFill>
                <a:schemeClr val="dk1"/>
              </a:solidFill>
              <a:latin typeface="Calibri"/>
              <a:ea typeface="Calibri"/>
              <a:cs typeface="Calibri"/>
              <a:sym typeface="Calibri"/>
            </a:endParaRPr>
          </a:p>
        </p:txBody>
      </p:sp>
      <p:sp>
        <p:nvSpPr>
          <p:cNvPr id="29" name="Google Shape;29;p2"/>
          <p:cNvSpPr/>
          <p:nvPr/>
        </p:nvSpPr>
        <p:spPr>
          <a:xfrm>
            <a:off x="793790" y="6186964"/>
            <a:ext cx="6244709"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lang="en-US" sz="1750">
                <a:solidFill>
                  <a:srgbClr val="272525"/>
                </a:solidFill>
                <a:latin typeface="Inter"/>
                <a:ea typeface="Inter"/>
                <a:cs typeface="Inter"/>
                <a:sym typeface="Inter"/>
              </a:rPr>
              <a:t>A unique identifier for a device on a network. It's like a street address for your computer, allowing other devices to locate and communicate with it.</a:t>
            </a:r>
            <a:endParaRPr sz="1750">
              <a:solidFill>
                <a:schemeClr val="dk1"/>
              </a:solidFill>
              <a:latin typeface="Calibri"/>
              <a:ea typeface="Calibri"/>
              <a:cs typeface="Calibri"/>
              <a:sym typeface="Calibri"/>
            </a:endParaRPr>
          </a:p>
        </p:txBody>
      </p:sp>
      <p:sp>
        <p:nvSpPr>
          <p:cNvPr id="30" name="Google Shape;30;p2"/>
          <p:cNvSpPr/>
          <p:nvPr/>
        </p:nvSpPr>
        <p:spPr>
          <a:xfrm>
            <a:off x="7599521" y="5588079"/>
            <a:ext cx="2977039"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000000"/>
              </a:buClr>
              <a:buSzPts val="2300"/>
              <a:buFont typeface="Petrona"/>
              <a:buNone/>
            </a:pPr>
            <a:r>
              <a:rPr b="1" lang="en-US" sz="2300">
                <a:solidFill>
                  <a:srgbClr val="000000"/>
                </a:solidFill>
                <a:latin typeface="Petrona"/>
                <a:ea typeface="Petrona"/>
                <a:cs typeface="Petrona"/>
                <a:sym typeface="Petrona"/>
              </a:rPr>
              <a:t>Subnet Mask</a:t>
            </a:r>
            <a:endParaRPr sz="2300">
              <a:solidFill>
                <a:schemeClr val="dk1"/>
              </a:solidFill>
              <a:latin typeface="Calibri"/>
              <a:ea typeface="Calibri"/>
              <a:cs typeface="Calibri"/>
              <a:sym typeface="Calibri"/>
            </a:endParaRPr>
          </a:p>
        </p:txBody>
      </p:sp>
      <p:sp>
        <p:nvSpPr>
          <p:cNvPr id="31" name="Google Shape;31;p2"/>
          <p:cNvSpPr/>
          <p:nvPr/>
        </p:nvSpPr>
        <p:spPr>
          <a:xfrm>
            <a:off x="7599521" y="6186964"/>
            <a:ext cx="6244709"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lang="en-US" sz="1750">
                <a:solidFill>
                  <a:srgbClr val="272525"/>
                </a:solidFill>
                <a:latin typeface="Inter"/>
                <a:ea typeface="Inter"/>
                <a:cs typeface="Inter"/>
                <a:sym typeface="Inter"/>
              </a:rPr>
              <a:t>A network mask that divides a large network into smaller subnetworks. It helps with efficient use of IP addresses and better control over network traffic.</a:t>
            </a:r>
            <a:endParaRPr sz="175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pic>
        <p:nvPicPr>
          <p:cNvPr descr="preencoded.png" id="37" name="Google Shape;37;p3"/>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38" name="Google Shape;38;p3"/>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9" name="Google Shape;39;p3"/>
          <p:cNvPicPr preferRelativeResize="0"/>
          <p:nvPr/>
        </p:nvPicPr>
        <p:blipFill rotWithShape="1">
          <a:blip r:embed="rId4">
            <a:alphaModFix/>
          </a:blip>
          <a:srcRect b="0" l="0" r="0" t="0"/>
          <a:stretch/>
        </p:blipFill>
        <p:spPr>
          <a:xfrm>
            <a:off x="0" y="0"/>
            <a:ext cx="5486400" cy="8229600"/>
          </a:xfrm>
          <a:prstGeom prst="rect">
            <a:avLst/>
          </a:prstGeom>
          <a:noFill/>
          <a:ln>
            <a:noFill/>
          </a:ln>
        </p:spPr>
      </p:pic>
      <p:pic>
        <p:nvPicPr>
          <p:cNvPr descr="preencoded.png" id="40" name="Google Shape;40;p3"/>
          <p:cNvPicPr preferRelativeResize="0"/>
          <p:nvPr/>
        </p:nvPicPr>
        <p:blipFill rotWithShape="1">
          <a:blip r:embed="rId5">
            <a:alphaModFix/>
          </a:blip>
          <a:srcRect b="0" l="0" r="0" t="0"/>
          <a:stretch/>
        </p:blipFill>
        <p:spPr>
          <a:xfrm>
            <a:off x="180737" y="2192893"/>
            <a:ext cx="5124926" cy="3843695"/>
          </a:xfrm>
          <a:prstGeom prst="rect">
            <a:avLst/>
          </a:prstGeom>
          <a:noFill/>
          <a:ln>
            <a:noFill/>
          </a:ln>
        </p:spPr>
      </p:pic>
      <p:sp>
        <p:nvSpPr>
          <p:cNvPr id="41" name="Google Shape;41;p3"/>
          <p:cNvSpPr/>
          <p:nvPr/>
        </p:nvSpPr>
        <p:spPr>
          <a:xfrm>
            <a:off x="5992535" y="430962"/>
            <a:ext cx="6508800" cy="474600"/>
          </a:xfrm>
          <a:prstGeom prst="rect">
            <a:avLst/>
          </a:prstGeom>
          <a:noFill/>
          <a:ln>
            <a:noFill/>
          </a:ln>
        </p:spPr>
        <p:txBody>
          <a:bodyPr anchorCtr="0" anchor="t" bIns="0" lIns="0" spcFirstLastPara="1" rIns="0" wrap="square" tIns="0">
            <a:noAutofit/>
          </a:bodyPr>
          <a:lstStyle/>
          <a:p>
            <a:pPr indent="0" lvl="0" marL="0" marR="0" rtl="0" algn="l">
              <a:lnSpc>
                <a:spcPct val="125423"/>
              </a:lnSpc>
              <a:spcBef>
                <a:spcPts val="0"/>
              </a:spcBef>
              <a:spcAft>
                <a:spcPts val="0"/>
              </a:spcAft>
              <a:buClr>
                <a:srgbClr val="000000"/>
              </a:buClr>
              <a:buSzPts val="2950"/>
              <a:buFont typeface="Petrona"/>
              <a:buNone/>
            </a:pPr>
            <a:r>
              <a:rPr b="1" lang="en-US" sz="2950">
                <a:solidFill>
                  <a:srgbClr val="000000"/>
                </a:solidFill>
                <a:latin typeface="Petrona"/>
                <a:ea typeface="Petrona"/>
                <a:cs typeface="Petrona"/>
                <a:sym typeface="Petrona"/>
              </a:rPr>
              <a:t>Virtual Circuits vs. Datagram Circuits</a:t>
            </a:r>
            <a:endParaRPr sz="2950">
              <a:solidFill>
                <a:schemeClr val="dk1"/>
              </a:solidFill>
              <a:latin typeface="Calibri"/>
              <a:ea typeface="Calibri"/>
              <a:cs typeface="Calibri"/>
              <a:sym typeface="Calibri"/>
            </a:endParaRPr>
          </a:p>
        </p:txBody>
      </p:sp>
      <p:sp>
        <p:nvSpPr>
          <p:cNvPr id="42" name="Google Shape;42;p3"/>
          <p:cNvSpPr/>
          <p:nvPr/>
        </p:nvSpPr>
        <p:spPr>
          <a:xfrm>
            <a:off x="5992535" y="1297338"/>
            <a:ext cx="8131800" cy="1157400"/>
          </a:xfrm>
          <a:prstGeom prst="rect">
            <a:avLst/>
          </a:prstGeom>
          <a:noFill/>
          <a:ln>
            <a:noFill/>
          </a:ln>
        </p:spPr>
        <p:txBody>
          <a:bodyPr anchorCtr="0" anchor="t" bIns="0" lIns="0" spcFirstLastPara="1" rIns="0" wrap="square" tIns="0">
            <a:noAutofit/>
          </a:bodyPr>
          <a:lstStyle/>
          <a:p>
            <a:pPr indent="0" lvl="0" marL="0" marR="0" rtl="0" algn="just">
              <a:lnSpc>
                <a:spcPct val="112500"/>
              </a:lnSpc>
              <a:spcBef>
                <a:spcPts val="0"/>
              </a:spcBef>
              <a:spcAft>
                <a:spcPts val="0"/>
              </a:spcAft>
              <a:buClr>
                <a:srgbClr val="272525"/>
              </a:buClr>
              <a:buSzPts val="1600"/>
              <a:buFont typeface="Inter"/>
              <a:buNone/>
            </a:pPr>
            <a:r>
              <a:rPr lang="en-US" sz="1800">
                <a:solidFill>
                  <a:srgbClr val="272525"/>
                </a:solidFill>
                <a:latin typeface="Inter"/>
                <a:ea typeface="Inter"/>
                <a:cs typeface="Inter"/>
                <a:sym typeface="Inter"/>
              </a:rPr>
              <a:t>Think of a virtual circuit like a dedicated phone line. When you make a call, a connection is established between your phone and the receiver's phone, allowing for continuous communication. This is similar to a virtual circuit where a path is established between two devices for the entire duration of a communication session. Data packets flow in sequence along this dedicated path, ensuring reliable delivery. The advantages of virtual circuits include guaranteed delivery, low overhead, and the ability to prioritize traffic.</a:t>
            </a:r>
            <a:endParaRPr sz="1800">
              <a:solidFill>
                <a:schemeClr val="dk1"/>
              </a:solidFill>
              <a:latin typeface="Calibri"/>
              <a:ea typeface="Calibri"/>
              <a:cs typeface="Calibri"/>
              <a:sym typeface="Calibri"/>
            </a:endParaRPr>
          </a:p>
        </p:txBody>
      </p:sp>
      <p:sp>
        <p:nvSpPr>
          <p:cNvPr id="43" name="Google Shape;43;p3"/>
          <p:cNvSpPr/>
          <p:nvPr/>
        </p:nvSpPr>
        <p:spPr>
          <a:xfrm>
            <a:off x="5992560" y="3929824"/>
            <a:ext cx="8131800" cy="925800"/>
          </a:xfrm>
          <a:prstGeom prst="rect">
            <a:avLst/>
          </a:prstGeom>
          <a:noFill/>
          <a:ln>
            <a:noFill/>
          </a:ln>
        </p:spPr>
        <p:txBody>
          <a:bodyPr anchorCtr="0" anchor="t" bIns="0" lIns="0" spcFirstLastPara="1" rIns="0" wrap="square" tIns="0">
            <a:noAutofit/>
          </a:bodyPr>
          <a:lstStyle/>
          <a:p>
            <a:pPr indent="0" lvl="0" marL="0" marR="0" rtl="0" algn="just">
              <a:lnSpc>
                <a:spcPct val="112500"/>
              </a:lnSpc>
              <a:spcBef>
                <a:spcPts val="0"/>
              </a:spcBef>
              <a:spcAft>
                <a:spcPts val="0"/>
              </a:spcAft>
              <a:buClr>
                <a:srgbClr val="272525"/>
              </a:buClr>
              <a:buSzPts val="1600"/>
              <a:buFont typeface="Inter"/>
              <a:buNone/>
            </a:pPr>
            <a:r>
              <a:rPr lang="en-US" sz="1800">
                <a:solidFill>
                  <a:srgbClr val="272525"/>
                </a:solidFill>
                <a:latin typeface="Inter"/>
                <a:ea typeface="Inter"/>
                <a:cs typeface="Inter"/>
                <a:sym typeface="Inter"/>
              </a:rPr>
              <a:t>A datagram circuit, on the other hand, is like sending letters through the postal service. Each packet travels independently, without a predetermined path. The receiver assembles the packets in the correct order once they arrive. This approach offers flexibility, as each packet can take different routes, but may not be as reliable. It's a more efficient approach when dealing with large amounts of data, where the order of arrival isn't crucial.</a:t>
            </a:r>
            <a:endParaRPr sz="1800">
              <a:solidFill>
                <a:schemeClr val="dk1"/>
              </a:solidFill>
              <a:latin typeface="Calibri"/>
              <a:ea typeface="Calibri"/>
              <a:cs typeface="Calibri"/>
              <a:sym typeface="Calibri"/>
            </a:endParaRPr>
          </a:p>
        </p:txBody>
      </p:sp>
      <p:sp>
        <p:nvSpPr>
          <p:cNvPr id="44" name="Google Shape;44;p3"/>
          <p:cNvSpPr/>
          <p:nvPr/>
        </p:nvSpPr>
        <p:spPr>
          <a:xfrm>
            <a:off x="5992535" y="6178557"/>
            <a:ext cx="3993594" cy="1554004"/>
          </a:xfrm>
          <a:prstGeom prst="roundRect">
            <a:avLst>
              <a:gd fmla="val 3908"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6144697" y="6330719"/>
            <a:ext cx="1897975" cy="237173"/>
          </a:xfrm>
          <a:prstGeom prst="rect">
            <a:avLst/>
          </a:prstGeom>
          <a:noFill/>
          <a:ln>
            <a:noFill/>
          </a:ln>
        </p:spPr>
        <p:txBody>
          <a:bodyPr anchorCtr="0" anchor="t" bIns="0" lIns="0" spcFirstLastPara="1" rIns="0" wrap="square" tIns="0">
            <a:noAutofit/>
          </a:bodyPr>
          <a:lstStyle/>
          <a:p>
            <a:pPr indent="0" lvl="0" marL="0" marR="0" rtl="0" algn="l">
              <a:lnSpc>
                <a:spcPct val="127586"/>
              </a:lnSpc>
              <a:spcBef>
                <a:spcPts val="0"/>
              </a:spcBef>
              <a:spcAft>
                <a:spcPts val="0"/>
              </a:spcAft>
              <a:buClr>
                <a:srgbClr val="272525"/>
              </a:buClr>
              <a:buSzPts val="1450"/>
              <a:buFont typeface="Petrona"/>
              <a:buNone/>
            </a:pPr>
            <a:r>
              <a:rPr b="1" lang="en-US" sz="1450">
                <a:solidFill>
                  <a:srgbClr val="272525"/>
                </a:solidFill>
                <a:latin typeface="Petrona"/>
                <a:ea typeface="Petrona"/>
                <a:cs typeface="Petrona"/>
                <a:sym typeface="Petrona"/>
              </a:rPr>
              <a:t>Virtual Circuit</a:t>
            </a:r>
            <a:endParaRPr sz="1450">
              <a:solidFill>
                <a:schemeClr val="dk1"/>
              </a:solidFill>
              <a:latin typeface="Calibri"/>
              <a:ea typeface="Calibri"/>
              <a:cs typeface="Calibri"/>
              <a:sym typeface="Calibri"/>
            </a:endParaRPr>
          </a:p>
        </p:txBody>
      </p:sp>
      <p:sp>
        <p:nvSpPr>
          <p:cNvPr id="46" name="Google Shape;46;p3"/>
          <p:cNvSpPr/>
          <p:nvPr/>
        </p:nvSpPr>
        <p:spPr>
          <a:xfrm>
            <a:off x="6144697" y="6654569"/>
            <a:ext cx="3689271" cy="925830"/>
          </a:xfrm>
          <a:prstGeom prst="rect">
            <a:avLst/>
          </a:prstGeom>
          <a:noFill/>
          <a:ln>
            <a:noFill/>
          </a:ln>
        </p:spPr>
        <p:txBody>
          <a:bodyPr anchorCtr="0" anchor="t" bIns="0" lIns="0" spcFirstLastPara="1" rIns="0" wrap="square" tIns="0">
            <a:noAutofit/>
          </a:bodyPr>
          <a:lstStyle/>
          <a:p>
            <a:pPr indent="0" lvl="0" marL="0" marR="0" rtl="0" algn="just">
              <a:lnSpc>
                <a:spcPct val="128571"/>
              </a:lnSpc>
              <a:spcBef>
                <a:spcPts val="0"/>
              </a:spcBef>
              <a:spcAft>
                <a:spcPts val="0"/>
              </a:spcAft>
              <a:buClr>
                <a:srgbClr val="272525"/>
              </a:buClr>
              <a:buSzPts val="1400"/>
              <a:buFont typeface="Inter"/>
              <a:buNone/>
            </a:pPr>
            <a:r>
              <a:rPr lang="en-US" sz="1400">
                <a:solidFill>
                  <a:srgbClr val="272525"/>
                </a:solidFill>
                <a:latin typeface="Inter"/>
                <a:ea typeface="Inter"/>
                <a:cs typeface="Inter"/>
                <a:sym typeface="Inter"/>
              </a:rPr>
              <a:t>A dedicated path is established between two devices for the entire duration of a communication session. Data packets flow in sequence along this dedicated path, ensuring reliable delivery.</a:t>
            </a:r>
            <a:endParaRPr sz="1400">
              <a:solidFill>
                <a:schemeClr val="dk1"/>
              </a:solidFill>
              <a:latin typeface="Calibri"/>
              <a:ea typeface="Calibri"/>
              <a:cs typeface="Calibri"/>
              <a:sym typeface="Calibri"/>
            </a:endParaRPr>
          </a:p>
        </p:txBody>
      </p:sp>
      <p:sp>
        <p:nvSpPr>
          <p:cNvPr id="47" name="Google Shape;47;p3"/>
          <p:cNvSpPr/>
          <p:nvPr/>
        </p:nvSpPr>
        <p:spPr>
          <a:xfrm>
            <a:off x="10130671" y="6178557"/>
            <a:ext cx="3993594" cy="1554004"/>
          </a:xfrm>
          <a:prstGeom prst="roundRect">
            <a:avLst>
              <a:gd fmla="val 3908"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10282833" y="6330719"/>
            <a:ext cx="1897975" cy="237173"/>
          </a:xfrm>
          <a:prstGeom prst="rect">
            <a:avLst/>
          </a:prstGeom>
          <a:noFill/>
          <a:ln>
            <a:noFill/>
          </a:ln>
        </p:spPr>
        <p:txBody>
          <a:bodyPr anchorCtr="0" anchor="t" bIns="0" lIns="0" spcFirstLastPara="1" rIns="0" wrap="square" tIns="0">
            <a:noAutofit/>
          </a:bodyPr>
          <a:lstStyle/>
          <a:p>
            <a:pPr indent="0" lvl="0" marL="0" marR="0" rtl="0" algn="l">
              <a:lnSpc>
                <a:spcPct val="127586"/>
              </a:lnSpc>
              <a:spcBef>
                <a:spcPts val="0"/>
              </a:spcBef>
              <a:spcAft>
                <a:spcPts val="0"/>
              </a:spcAft>
              <a:buClr>
                <a:srgbClr val="272525"/>
              </a:buClr>
              <a:buSzPts val="1450"/>
              <a:buFont typeface="Petrona"/>
              <a:buNone/>
            </a:pPr>
            <a:r>
              <a:rPr b="1" lang="en-US" sz="1450">
                <a:solidFill>
                  <a:srgbClr val="272525"/>
                </a:solidFill>
                <a:latin typeface="Petrona"/>
                <a:ea typeface="Petrona"/>
                <a:cs typeface="Petrona"/>
                <a:sym typeface="Petrona"/>
              </a:rPr>
              <a:t>Datagram Circuit</a:t>
            </a:r>
            <a:endParaRPr sz="1450">
              <a:solidFill>
                <a:schemeClr val="dk1"/>
              </a:solidFill>
              <a:latin typeface="Calibri"/>
              <a:ea typeface="Calibri"/>
              <a:cs typeface="Calibri"/>
              <a:sym typeface="Calibri"/>
            </a:endParaRPr>
          </a:p>
        </p:txBody>
      </p:sp>
      <p:sp>
        <p:nvSpPr>
          <p:cNvPr id="49" name="Google Shape;49;p3"/>
          <p:cNvSpPr/>
          <p:nvPr/>
        </p:nvSpPr>
        <p:spPr>
          <a:xfrm>
            <a:off x="10282833" y="6654569"/>
            <a:ext cx="3689271" cy="694373"/>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272525"/>
              </a:buClr>
              <a:buSzPts val="1400"/>
              <a:buFont typeface="Inter"/>
              <a:buNone/>
            </a:pPr>
            <a:r>
              <a:rPr lang="en-US" sz="1400">
                <a:solidFill>
                  <a:srgbClr val="272525"/>
                </a:solidFill>
                <a:latin typeface="Inter"/>
                <a:ea typeface="Inter"/>
                <a:cs typeface="Inter"/>
                <a:sym typeface="Inter"/>
              </a:rPr>
              <a:t>Each packet travels independently, without a predetermined path. The receiver assembles the packets in the correct order once they arrive.</a:t>
            </a:r>
            <a:endParaRPr sz="14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pic>
        <p:nvPicPr>
          <p:cNvPr descr="preencoded.png" id="55" name="Google Shape;55;p4"/>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56" name="Google Shape;56;p4"/>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 name="Google Shape;57;p4"/>
          <p:cNvPicPr preferRelativeResize="0"/>
          <p:nvPr/>
        </p:nvPicPr>
        <p:blipFill rotWithShape="1">
          <a:blip r:embed="rId4">
            <a:alphaModFix/>
          </a:blip>
          <a:srcRect b="0" l="0" r="0" t="0"/>
          <a:stretch/>
        </p:blipFill>
        <p:spPr>
          <a:xfrm>
            <a:off x="0" y="0"/>
            <a:ext cx="14630400" cy="2002631"/>
          </a:xfrm>
          <a:prstGeom prst="rect">
            <a:avLst/>
          </a:prstGeom>
          <a:noFill/>
          <a:ln>
            <a:noFill/>
          </a:ln>
        </p:spPr>
      </p:pic>
      <p:sp>
        <p:nvSpPr>
          <p:cNvPr id="58" name="Google Shape;58;p4"/>
          <p:cNvSpPr/>
          <p:nvPr/>
        </p:nvSpPr>
        <p:spPr>
          <a:xfrm>
            <a:off x="2017990" y="2571274"/>
            <a:ext cx="4654034" cy="525661"/>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00"/>
              </a:buClr>
              <a:buSzPts val="3300"/>
              <a:buFont typeface="Petrona"/>
              <a:buNone/>
            </a:pPr>
            <a:r>
              <a:rPr b="1" lang="en-US" sz="3300">
                <a:solidFill>
                  <a:srgbClr val="000000"/>
                </a:solidFill>
                <a:latin typeface="Petrona"/>
                <a:ea typeface="Petrona"/>
                <a:cs typeface="Petrona"/>
                <a:sym typeface="Petrona"/>
              </a:rPr>
              <a:t>Distance Vector Routing</a:t>
            </a:r>
            <a:endParaRPr sz="3300">
              <a:solidFill>
                <a:schemeClr val="dk1"/>
              </a:solidFill>
              <a:latin typeface="Calibri"/>
              <a:ea typeface="Calibri"/>
              <a:cs typeface="Calibri"/>
              <a:sym typeface="Calibri"/>
            </a:endParaRPr>
          </a:p>
        </p:txBody>
      </p:sp>
      <p:sp>
        <p:nvSpPr>
          <p:cNvPr id="59" name="Google Shape;59;p4"/>
          <p:cNvSpPr/>
          <p:nvPr/>
        </p:nvSpPr>
        <p:spPr>
          <a:xfrm>
            <a:off x="2017990" y="3337203"/>
            <a:ext cx="10594419" cy="769025"/>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Clr>
                <a:srgbClr val="272525"/>
              </a:buClr>
              <a:buSzPts val="1400"/>
              <a:buFont typeface="Inter"/>
              <a:buNone/>
            </a:pPr>
            <a:r>
              <a:rPr lang="en-US" sz="1400">
                <a:solidFill>
                  <a:srgbClr val="272525"/>
                </a:solidFill>
                <a:latin typeface="Inter"/>
                <a:ea typeface="Inter"/>
                <a:cs typeface="Inter"/>
                <a:sym typeface="Inter"/>
              </a:rPr>
              <a:t>Distance Vector Routing (DVR) is like a gossiping network of neighbors. Each router shares its distance to all other routers on the network with its immediate neighbors. This information is then passed on to other neighbors, forming a web of information about the network's topology.</a:t>
            </a:r>
            <a:endParaRPr sz="1400">
              <a:solidFill>
                <a:schemeClr val="dk1"/>
              </a:solidFill>
              <a:latin typeface="Calibri"/>
              <a:ea typeface="Calibri"/>
              <a:cs typeface="Calibri"/>
              <a:sym typeface="Calibri"/>
            </a:endParaRPr>
          </a:p>
        </p:txBody>
      </p:sp>
      <p:sp>
        <p:nvSpPr>
          <p:cNvPr id="60" name="Google Shape;60;p4"/>
          <p:cNvSpPr/>
          <p:nvPr/>
        </p:nvSpPr>
        <p:spPr>
          <a:xfrm>
            <a:off x="2017990" y="4286369"/>
            <a:ext cx="10594419" cy="1025366"/>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Clr>
                <a:srgbClr val="272525"/>
              </a:buClr>
              <a:buSzPts val="1400"/>
              <a:buFont typeface="Inter"/>
              <a:buNone/>
            </a:pPr>
            <a:r>
              <a:rPr lang="en-US" sz="1400">
                <a:solidFill>
                  <a:srgbClr val="272525"/>
                </a:solidFill>
                <a:latin typeface="Inter"/>
                <a:ea typeface="Inter"/>
                <a:cs typeface="Inter"/>
                <a:sym typeface="Inter"/>
              </a:rPr>
              <a:t>Routers update their routing tables based on the information received from their neighbors, calculating the shortest path to each destination based on the hop count (the number of routers a packet needs to traverse). While this approach is simple to implement, it can be slow to react to changes in the network and can suffer from instability if there are loops in the network. It's like a game of telephone where information can get distorted as it's passed along.</a:t>
            </a:r>
            <a:endParaRPr sz="1400">
              <a:solidFill>
                <a:schemeClr val="dk1"/>
              </a:solidFill>
              <a:latin typeface="Calibri"/>
              <a:ea typeface="Calibri"/>
              <a:cs typeface="Calibri"/>
              <a:sym typeface="Calibri"/>
            </a:endParaRPr>
          </a:p>
        </p:txBody>
      </p:sp>
      <p:pic>
        <p:nvPicPr>
          <p:cNvPr descr="preencoded.png" id="61" name="Google Shape;61;p4"/>
          <p:cNvPicPr preferRelativeResize="0"/>
          <p:nvPr/>
        </p:nvPicPr>
        <p:blipFill rotWithShape="1">
          <a:blip r:embed="rId5">
            <a:alphaModFix/>
          </a:blip>
          <a:srcRect b="0" l="0" r="0" t="0"/>
          <a:stretch/>
        </p:blipFill>
        <p:spPr>
          <a:xfrm>
            <a:off x="2017990" y="5491877"/>
            <a:ext cx="2648545" cy="640794"/>
          </a:xfrm>
          <a:prstGeom prst="rect">
            <a:avLst/>
          </a:prstGeom>
          <a:noFill/>
          <a:ln>
            <a:noFill/>
          </a:ln>
        </p:spPr>
      </p:pic>
      <p:sp>
        <p:nvSpPr>
          <p:cNvPr id="62" name="Google Shape;62;p4"/>
          <p:cNvSpPr/>
          <p:nvPr/>
        </p:nvSpPr>
        <p:spPr>
          <a:xfrm>
            <a:off x="2178129" y="6372939"/>
            <a:ext cx="2102763" cy="262771"/>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272525"/>
              </a:buClr>
              <a:buSzPts val="1650"/>
              <a:buFont typeface="Petrona"/>
              <a:buNone/>
            </a:pPr>
            <a:r>
              <a:rPr b="1" lang="en-US" sz="1650">
                <a:solidFill>
                  <a:srgbClr val="272525"/>
                </a:solidFill>
                <a:latin typeface="Petrona"/>
                <a:ea typeface="Petrona"/>
                <a:cs typeface="Petrona"/>
                <a:sym typeface="Petrona"/>
              </a:rPr>
              <a:t>Router A</a:t>
            </a:r>
            <a:endParaRPr sz="1650">
              <a:solidFill>
                <a:schemeClr val="dk1"/>
              </a:solidFill>
              <a:latin typeface="Calibri"/>
              <a:ea typeface="Calibri"/>
              <a:cs typeface="Calibri"/>
              <a:sym typeface="Calibri"/>
            </a:endParaRPr>
          </a:p>
        </p:txBody>
      </p:sp>
      <p:sp>
        <p:nvSpPr>
          <p:cNvPr id="63" name="Google Shape;63;p4"/>
          <p:cNvSpPr/>
          <p:nvPr/>
        </p:nvSpPr>
        <p:spPr>
          <a:xfrm>
            <a:off x="2178129" y="6731794"/>
            <a:ext cx="2328267" cy="51268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250"/>
              <a:buFont typeface="Inter"/>
              <a:buNone/>
            </a:pPr>
            <a:r>
              <a:rPr lang="en-US" sz="1250">
                <a:solidFill>
                  <a:srgbClr val="272525"/>
                </a:solidFill>
                <a:latin typeface="Inter"/>
                <a:ea typeface="Inter"/>
                <a:cs typeface="Inter"/>
                <a:sym typeface="Inter"/>
              </a:rPr>
              <a:t>Shares its distance to other routers with its neighbors.</a:t>
            </a:r>
            <a:endParaRPr sz="1250">
              <a:solidFill>
                <a:schemeClr val="dk1"/>
              </a:solidFill>
              <a:latin typeface="Calibri"/>
              <a:ea typeface="Calibri"/>
              <a:cs typeface="Calibri"/>
              <a:sym typeface="Calibri"/>
            </a:endParaRPr>
          </a:p>
        </p:txBody>
      </p:sp>
      <p:pic>
        <p:nvPicPr>
          <p:cNvPr descr="preencoded.png" id="64" name="Google Shape;64;p4"/>
          <p:cNvPicPr preferRelativeResize="0"/>
          <p:nvPr/>
        </p:nvPicPr>
        <p:blipFill rotWithShape="1">
          <a:blip r:embed="rId6">
            <a:alphaModFix/>
          </a:blip>
          <a:srcRect b="0" l="0" r="0" t="0"/>
          <a:stretch/>
        </p:blipFill>
        <p:spPr>
          <a:xfrm>
            <a:off x="4666536" y="5491877"/>
            <a:ext cx="2648664" cy="640794"/>
          </a:xfrm>
          <a:prstGeom prst="rect">
            <a:avLst/>
          </a:prstGeom>
          <a:noFill/>
          <a:ln>
            <a:noFill/>
          </a:ln>
        </p:spPr>
      </p:pic>
      <p:sp>
        <p:nvSpPr>
          <p:cNvPr id="65" name="Google Shape;65;p4"/>
          <p:cNvSpPr/>
          <p:nvPr/>
        </p:nvSpPr>
        <p:spPr>
          <a:xfrm>
            <a:off x="4826675" y="6372939"/>
            <a:ext cx="2102763" cy="262771"/>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272525"/>
              </a:buClr>
              <a:buSzPts val="1650"/>
              <a:buFont typeface="Petrona"/>
              <a:buNone/>
            </a:pPr>
            <a:r>
              <a:rPr b="1" lang="en-US" sz="1650">
                <a:solidFill>
                  <a:srgbClr val="272525"/>
                </a:solidFill>
                <a:latin typeface="Petrona"/>
                <a:ea typeface="Petrona"/>
                <a:cs typeface="Petrona"/>
                <a:sym typeface="Petrona"/>
              </a:rPr>
              <a:t>Router B</a:t>
            </a:r>
            <a:endParaRPr sz="1650">
              <a:solidFill>
                <a:schemeClr val="dk1"/>
              </a:solidFill>
              <a:latin typeface="Calibri"/>
              <a:ea typeface="Calibri"/>
              <a:cs typeface="Calibri"/>
              <a:sym typeface="Calibri"/>
            </a:endParaRPr>
          </a:p>
        </p:txBody>
      </p:sp>
      <p:sp>
        <p:nvSpPr>
          <p:cNvPr id="66" name="Google Shape;66;p4"/>
          <p:cNvSpPr/>
          <p:nvPr/>
        </p:nvSpPr>
        <p:spPr>
          <a:xfrm>
            <a:off x="4826675" y="6731794"/>
            <a:ext cx="2328386" cy="76902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250"/>
              <a:buFont typeface="Inter"/>
              <a:buNone/>
            </a:pPr>
            <a:r>
              <a:rPr lang="en-US" sz="1250">
                <a:solidFill>
                  <a:srgbClr val="272525"/>
                </a:solidFill>
                <a:latin typeface="Inter"/>
                <a:ea typeface="Inter"/>
                <a:cs typeface="Inter"/>
                <a:sym typeface="Inter"/>
              </a:rPr>
              <a:t>Receives distance information from Router A and updates its routing table.</a:t>
            </a:r>
            <a:endParaRPr sz="1250">
              <a:solidFill>
                <a:schemeClr val="dk1"/>
              </a:solidFill>
              <a:latin typeface="Calibri"/>
              <a:ea typeface="Calibri"/>
              <a:cs typeface="Calibri"/>
              <a:sym typeface="Calibri"/>
            </a:endParaRPr>
          </a:p>
        </p:txBody>
      </p:sp>
      <p:pic>
        <p:nvPicPr>
          <p:cNvPr descr="preencoded.png" id="67" name="Google Shape;67;p4"/>
          <p:cNvPicPr preferRelativeResize="0"/>
          <p:nvPr/>
        </p:nvPicPr>
        <p:blipFill rotWithShape="1">
          <a:blip r:embed="rId7">
            <a:alphaModFix/>
          </a:blip>
          <a:srcRect b="0" l="0" r="0" t="0"/>
          <a:stretch/>
        </p:blipFill>
        <p:spPr>
          <a:xfrm>
            <a:off x="7315200" y="5491877"/>
            <a:ext cx="2648545" cy="640794"/>
          </a:xfrm>
          <a:prstGeom prst="rect">
            <a:avLst/>
          </a:prstGeom>
          <a:noFill/>
          <a:ln>
            <a:noFill/>
          </a:ln>
        </p:spPr>
      </p:pic>
      <p:sp>
        <p:nvSpPr>
          <p:cNvPr id="68" name="Google Shape;68;p4"/>
          <p:cNvSpPr/>
          <p:nvPr/>
        </p:nvSpPr>
        <p:spPr>
          <a:xfrm>
            <a:off x="7475339" y="6372939"/>
            <a:ext cx="2102763" cy="262771"/>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272525"/>
              </a:buClr>
              <a:buSzPts val="1650"/>
              <a:buFont typeface="Petrona"/>
              <a:buNone/>
            </a:pPr>
            <a:r>
              <a:rPr b="1" lang="en-US" sz="1650">
                <a:solidFill>
                  <a:srgbClr val="272525"/>
                </a:solidFill>
                <a:latin typeface="Petrona"/>
                <a:ea typeface="Petrona"/>
                <a:cs typeface="Petrona"/>
                <a:sym typeface="Petrona"/>
              </a:rPr>
              <a:t>Router C</a:t>
            </a:r>
            <a:endParaRPr sz="1650">
              <a:solidFill>
                <a:schemeClr val="dk1"/>
              </a:solidFill>
              <a:latin typeface="Calibri"/>
              <a:ea typeface="Calibri"/>
              <a:cs typeface="Calibri"/>
              <a:sym typeface="Calibri"/>
            </a:endParaRPr>
          </a:p>
        </p:txBody>
      </p:sp>
      <p:sp>
        <p:nvSpPr>
          <p:cNvPr id="69" name="Google Shape;69;p4"/>
          <p:cNvSpPr/>
          <p:nvPr/>
        </p:nvSpPr>
        <p:spPr>
          <a:xfrm>
            <a:off x="7475339" y="6731794"/>
            <a:ext cx="2328267" cy="76902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250"/>
              <a:buFont typeface="Inter"/>
              <a:buNone/>
            </a:pPr>
            <a:r>
              <a:rPr lang="en-US" sz="1250">
                <a:solidFill>
                  <a:srgbClr val="272525"/>
                </a:solidFill>
                <a:latin typeface="Inter"/>
                <a:ea typeface="Inter"/>
                <a:cs typeface="Inter"/>
                <a:sym typeface="Inter"/>
              </a:rPr>
              <a:t>Receives distance information from Router B and updates its routing table.</a:t>
            </a:r>
            <a:endParaRPr sz="1250">
              <a:solidFill>
                <a:schemeClr val="dk1"/>
              </a:solidFill>
              <a:latin typeface="Calibri"/>
              <a:ea typeface="Calibri"/>
              <a:cs typeface="Calibri"/>
              <a:sym typeface="Calibri"/>
            </a:endParaRPr>
          </a:p>
        </p:txBody>
      </p:sp>
      <p:pic>
        <p:nvPicPr>
          <p:cNvPr descr="preencoded.png" id="70" name="Google Shape;70;p4"/>
          <p:cNvPicPr preferRelativeResize="0"/>
          <p:nvPr/>
        </p:nvPicPr>
        <p:blipFill rotWithShape="1">
          <a:blip r:embed="rId8">
            <a:alphaModFix/>
          </a:blip>
          <a:srcRect b="0" l="0" r="0" t="0"/>
          <a:stretch/>
        </p:blipFill>
        <p:spPr>
          <a:xfrm>
            <a:off x="9963745" y="5491877"/>
            <a:ext cx="2648664" cy="640794"/>
          </a:xfrm>
          <a:prstGeom prst="rect">
            <a:avLst/>
          </a:prstGeom>
          <a:noFill/>
          <a:ln>
            <a:noFill/>
          </a:ln>
        </p:spPr>
      </p:pic>
      <p:sp>
        <p:nvSpPr>
          <p:cNvPr id="71" name="Google Shape;71;p4"/>
          <p:cNvSpPr/>
          <p:nvPr/>
        </p:nvSpPr>
        <p:spPr>
          <a:xfrm>
            <a:off x="10123884" y="6372939"/>
            <a:ext cx="2102763" cy="262771"/>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272525"/>
              </a:buClr>
              <a:buSzPts val="1650"/>
              <a:buFont typeface="Petrona"/>
              <a:buNone/>
            </a:pPr>
            <a:r>
              <a:rPr b="1" lang="en-US" sz="1650">
                <a:solidFill>
                  <a:srgbClr val="272525"/>
                </a:solidFill>
                <a:latin typeface="Petrona"/>
                <a:ea typeface="Petrona"/>
                <a:cs typeface="Petrona"/>
                <a:sym typeface="Petrona"/>
              </a:rPr>
              <a:t>Router D</a:t>
            </a:r>
            <a:endParaRPr sz="1650">
              <a:solidFill>
                <a:schemeClr val="dk1"/>
              </a:solidFill>
              <a:latin typeface="Calibri"/>
              <a:ea typeface="Calibri"/>
              <a:cs typeface="Calibri"/>
              <a:sym typeface="Calibri"/>
            </a:endParaRPr>
          </a:p>
        </p:txBody>
      </p:sp>
      <p:sp>
        <p:nvSpPr>
          <p:cNvPr id="72" name="Google Shape;72;p4"/>
          <p:cNvSpPr/>
          <p:nvPr/>
        </p:nvSpPr>
        <p:spPr>
          <a:xfrm>
            <a:off x="10123884" y="6731794"/>
            <a:ext cx="2328386" cy="76902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250"/>
              <a:buFont typeface="Inter"/>
              <a:buNone/>
            </a:pPr>
            <a:r>
              <a:rPr lang="en-US" sz="1250">
                <a:solidFill>
                  <a:srgbClr val="272525"/>
                </a:solidFill>
                <a:latin typeface="Inter"/>
                <a:ea typeface="Inter"/>
                <a:cs typeface="Inter"/>
                <a:sym typeface="Inter"/>
              </a:rPr>
              <a:t>Receives distance information from Router C and updates its routing table.</a:t>
            </a:r>
            <a:endParaRPr sz="125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descr="preencoded.png" id="78" name="Google Shape;78;p5"/>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79" name="Google Shape;79;p5"/>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0" name="Google Shape;80;p5"/>
          <p:cNvPicPr preferRelativeResize="0"/>
          <p:nvPr/>
        </p:nvPicPr>
        <p:blipFill rotWithShape="1">
          <a:blip r:embed="rId4">
            <a:alphaModFix/>
          </a:blip>
          <a:srcRect b="0" l="0" r="0" t="0"/>
          <a:stretch/>
        </p:blipFill>
        <p:spPr>
          <a:xfrm>
            <a:off x="9144000" y="0"/>
            <a:ext cx="5486400" cy="8229600"/>
          </a:xfrm>
          <a:prstGeom prst="rect">
            <a:avLst/>
          </a:prstGeom>
          <a:noFill/>
          <a:ln>
            <a:noFill/>
          </a:ln>
        </p:spPr>
      </p:pic>
      <p:pic>
        <p:nvPicPr>
          <p:cNvPr descr="preencoded.png" id="81" name="Google Shape;81;p5"/>
          <p:cNvPicPr preferRelativeResize="0"/>
          <p:nvPr/>
        </p:nvPicPr>
        <p:blipFill rotWithShape="1">
          <a:blip r:embed="rId5">
            <a:alphaModFix/>
          </a:blip>
          <a:srcRect b="0" l="0" r="0" t="0"/>
          <a:stretch/>
        </p:blipFill>
        <p:spPr>
          <a:xfrm>
            <a:off x="9390936" y="2483882"/>
            <a:ext cx="4992410" cy="3261717"/>
          </a:xfrm>
          <a:prstGeom prst="rect">
            <a:avLst/>
          </a:prstGeom>
          <a:noFill/>
          <a:ln>
            <a:noFill/>
          </a:ln>
        </p:spPr>
      </p:pic>
      <p:sp>
        <p:nvSpPr>
          <p:cNvPr id="82" name="Google Shape;82;p5"/>
          <p:cNvSpPr/>
          <p:nvPr/>
        </p:nvSpPr>
        <p:spPr>
          <a:xfrm>
            <a:off x="691396" y="854393"/>
            <a:ext cx="5185886" cy="648295"/>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000000"/>
              </a:buClr>
              <a:buSzPts val="4050"/>
              <a:buFont typeface="Petrona"/>
              <a:buNone/>
            </a:pPr>
            <a:r>
              <a:rPr b="1" lang="en-US" sz="4050">
                <a:solidFill>
                  <a:srgbClr val="000000"/>
                </a:solidFill>
                <a:latin typeface="Petrona"/>
                <a:ea typeface="Petrona"/>
                <a:cs typeface="Petrona"/>
                <a:sym typeface="Petrona"/>
              </a:rPr>
              <a:t>Link State Routing</a:t>
            </a:r>
            <a:endParaRPr sz="4050">
              <a:solidFill>
                <a:schemeClr val="dk1"/>
              </a:solidFill>
              <a:latin typeface="Calibri"/>
              <a:ea typeface="Calibri"/>
              <a:cs typeface="Calibri"/>
              <a:sym typeface="Calibri"/>
            </a:endParaRPr>
          </a:p>
        </p:txBody>
      </p:sp>
      <p:sp>
        <p:nvSpPr>
          <p:cNvPr id="83" name="Google Shape;83;p5"/>
          <p:cNvSpPr/>
          <p:nvPr/>
        </p:nvSpPr>
        <p:spPr>
          <a:xfrm>
            <a:off x="691396" y="1798915"/>
            <a:ext cx="7761208" cy="1263968"/>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272525"/>
              </a:buClr>
              <a:buSzPts val="1550"/>
              <a:buFont typeface="Inter"/>
              <a:buNone/>
            </a:pPr>
            <a:r>
              <a:rPr lang="en-US" sz="1550">
                <a:solidFill>
                  <a:srgbClr val="272525"/>
                </a:solidFill>
                <a:latin typeface="Inter"/>
                <a:ea typeface="Inter"/>
                <a:cs typeface="Inter"/>
                <a:sym typeface="Inter"/>
              </a:rPr>
              <a:t>Link State Routing (LSR) is like a map. Each router builds a complete map of the network, including the connection between every pair of routers and the associated cost (e.g., latency or bandwidth) for each link. This map is then shared with all other routers on the network.</a:t>
            </a:r>
            <a:endParaRPr sz="1550">
              <a:solidFill>
                <a:schemeClr val="dk1"/>
              </a:solidFill>
              <a:latin typeface="Calibri"/>
              <a:ea typeface="Calibri"/>
              <a:cs typeface="Calibri"/>
              <a:sym typeface="Calibri"/>
            </a:endParaRPr>
          </a:p>
        </p:txBody>
      </p:sp>
      <p:sp>
        <p:nvSpPr>
          <p:cNvPr id="84" name="Google Shape;84;p5"/>
          <p:cNvSpPr/>
          <p:nvPr/>
        </p:nvSpPr>
        <p:spPr>
          <a:xfrm>
            <a:off x="691396" y="3285053"/>
            <a:ext cx="7761208" cy="1579959"/>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272525"/>
              </a:buClr>
              <a:buSzPts val="1550"/>
              <a:buFont typeface="Inter"/>
              <a:buNone/>
            </a:pPr>
            <a:r>
              <a:rPr lang="en-US" sz="1550">
                <a:solidFill>
                  <a:srgbClr val="272525"/>
                </a:solidFill>
                <a:latin typeface="Inter"/>
                <a:ea typeface="Inter"/>
                <a:cs typeface="Inter"/>
                <a:sym typeface="Inter"/>
              </a:rPr>
              <a:t>Once a router has the complete map, it can calculate the shortest path to any destination using a shortest-path algorithm, such as Dijkstra's algorithm. LSR is more robust than DVR because it avoids loops and reacts more quickly to changes in the network. It's like having a GPS system that always knows the shortest route based on real-time traffic conditions.</a:t>
            </a:r>
            <a:endParaRPr sz="1550">
              <a:solidFill>
                <a:schemeClr val="dk1"/>
              </a:solidFill>
              <a:latin typeface="Calibri"/>
              <a:ea typeface="Calibri"/>
              <a:cs typeface="Calibri"/>
              <a:sym typeface="Calibri"/>
            </a:endParaRPr>
          </a:p>
        </p:txBody>
      </p:sp>
      <p:sp>
        <p:nvSpPr>
          <p:cNvPr id="85" name="Google Shape;85;p5"/>
          <p:cNvSpPr/>
          <p:nvPr/>
        </p:nvSpPr>
        <p:spPr>
          <a:xfrm>
            <a:off x="691396" y="5087183"/>
            <a:ext cx="7761208" cy="2287905"/>
          </a:xfrm>
          <a:prstGeom prst="roundRect">
            <a:avLst>
              <a:gd fmla="val 3627"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699016" y="5094803"/>
            <a:ext cx="7745968" cy="568166"/>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96541" y="5220891"/>
            <a:ext cx="3474125" cy="315992"/>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272525"/>
              </a:buClr>
              <a:buSzPts val="1550"/>
              <a:buFont typeface="Inter"/>
              <a:buNone/>
            </a:pPr>
            <a:r>
              <a:rPr lang="en-US" sz="1550">
                <a:solidFill>
                  <a:srgbClr val="272525"/>
                </a:solidFill>
                <a:latin typeface="Inter"/>
                <a:ea typeface="Inter"/>
                <a:cs typeface="Inter"/>
                <a:sym typeface="Inter"/>
              </a:rPr>
              <a:t>Distance Vector Routing</a:t>
            </a:r>
            <a:endParaRPr sz="1550">
              <a:solidFill>
                <a:schemeClr val="dk1"/>
              </a:solidFill>
              <a:latin typeface="Calibri"/>
              <a:ea typeface="Calibri"/>
              <a:cs typeface="Calibri"/>
              <a:sym typeface="Calibri"/>
            </a:endParaRPr>
          </a:p>
        </p:txBody>
      </p:sp>
      <p:sp>
        <p:nvSpPr>
          <p:cNvPr id="88" name="Google Shape;88;p5"/>
          <p:cNvSpPr/>
          <p:nvPr/>
        </p:nvSpPr>
        <p:spPr>
          <a:xfrm>
            <a:off x="4773335" y="5220891"/>
            <a:ext cx="3474125" cy="315992"/>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272525"/>
              </a:buClr>
              <a:buSzPts val="1550"/>
              <a:buFont typeface="Inter"/>
              <a:buNone/>
            </a:pPr>
            <a:r>
              <a:rPr lang="en-US" sz="1550">
                <a:solidFill>
                  <a:srgbClr val="272525"/>
                </a:solidFill>
                <a:latin typeface="Inter"/>
                <a:ea typeface="Inter"/>
                <a:cs typeface="Inter"/>
                <a:sym typeface="Inter"/>
              </a:rPr>
              <a:t>Link State Routing</a:t>
            </a:r>
            <a:endParaRPr sz="1550">
              <a:solidFill>
                <a:schemeClr val="dk1"/>
              </a:solidFill>
              <a:latin typeface="Calibri"/>
              <a:ea typeface="Calibri"/>
              <a:cs typeface="Calibri"/>
              <a:sym typeface="Calibri"/>
            </a:endParaRPr>
          </a:p>
        </p:txBody>
      </p:sp>
      <p:sp>
        <p:nvSpPr>
          <p:cNvPr id="89" name="Google Shape;89;p5"/>
          <p:cNvSpPr/>
          <p:nvPr/>
        </p:nvSpPr>
        <p:spPr>
          <a:xfrm>
            <a:off x="699016" y="5662970"/>
            <a:ext cx="7745968" cy="568166"/>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896541" y="5789057"/>
            <a:ext cx="3474125" cy="315992"/>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272525"/>
              </a:buClr>
              <a:buSzPts val="1550"/>
              <a:buFont typeface="Inter"/>
              <a:buNone/>
            </a:pPr>
            <a:r>
              <a:rPr lang="en-US" sz="1550">
                <a:solidFill>
                  <a:srgbClr val="272525"/>
                </a:solidFill>
                <a:latin typeface="Inter"/>
                <a:ea typeface="Inter"/>
                <a:cs typeface="Inter"/>
                <a:sym typeface="Inter"/>
              </a:rPr>
              <a:t>Shares information with neighbors</a:t>
            </a:r>
            <a:endParaRPr sz="1550">
              <a:solidFill>
                <a:schemeClr val="dk1"/>
              </a:solidFill>
              <a:latin typeface="Calibri"/>
              <a:ea typeface="Calibri"/>
              <a:cs typeface="Calibri"/>
              <a:sym typeface="Calibri"/>
            </a:endParaRPr>
          </a:p>
        </p:txBody>
      </p:sp>
      <p:sp>
        <p:nvSpPr>
          <p:cNvPr id="91" name="Google Shape;91;p5"/>
          <p:cNvSpPr/>
          <p:nvPr/>
        </p:nvSpPr>
        <p:spPr>
          <a:xfrm>
            <a:off x="4773335" y="5789057"/>
            <a:ext cx="3474125" cy="315992"/>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272525"/>
              </a:buClr>
              <a:buSzPts val="1550"/>
              <a:buFont typeface="Inter"/>
              <a:buNone/>
            </a:pPr>
            <a:r>
              <a:rPr lang="en-US" sz="1550">
                <a:solidFill>
                  <a:srgbClr val="272525"/>
                </a:solidFill>
                <a:latin typeface="Inter"/>
                <a:ea typeface="Inter"/>
                <a:cs typeface="Inter"/>
                <a:sym typeface="Inter"/>
              </a:rPr>
              <a:t>Shares complete network map</a:t>
            </a:r>
            <a:endParaRPr sz="1550">
              <a:solidFill>
                <a:schemeClr val="dk1"/>
              </a:solidFill>
              <a:latin typeface="Calibri"/>
              <a:ea typeface="Calibri"/>
              <a:cs typeface="Calibri"/>
              <a:sym typeface="Calibri"/>
            </a:endParaRPr>
          </a:p>
        </p:txBody>
      </p:sp>
      <p:sp>
        <p:nvSpPr>
          <p:cNvPr id="92" name="Google Shape;92;p5"/>
          <p:cNvSpPr/>
          <p:nvPr/>
        </p:nvSpPr>
        <p:spPr>
          <a:xfrm>
            <a:off x="699016" y="6231136"/>
            <a:ext cx="7745968" cy="568166"/>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896541" y="6357223"/>
            <a:ext cx="3474125" cy="315992"/>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272525"/>
              </a:buClr>
              <a:buSzPts val="1550"/>
              <a:buFont typeface="Inter"/>
              <a:buNone/>
            </a:pPr>
            <a:r>
              <a:rPr lang="en-US" sz="1550">
                <a:solidFill>
                  <a:srgbClr val="272525"/>
                </a:solidFill>
                <a:latin typeface="Inter"/>
                <a:ea typeface="Inter"/>
                <a:cs typeface="Inter"/>
                <a:sym typeface="Inter"/>
              </a:rPr>
              <a:t>Slower to adapt to changes</a:t>
            </a:r>
            <a:endParaRPr sz="1550">
              <a:solidFill>
                <a:schemeClr val="dk1"/>
              </a:solidFill>
              <a:latin typeface="Calibri"/>
              <a:ea typeface="Calibri"/>
              <a:cs typeface="Calibri"/>
              <a:sym typeface="Calibri"/>
            </a:endParaRPr>
          </a:p>
        </p:txBody>
      </p:sp>
      <p:sp>
        <p:nvSpPr>
          <p:cNvPr id="94" name="Google Shape;94;p5"/>
          <p:cNvSpPr/>
          <p:nvPr/>
        </p:nvSpPr>
        <p:spPr>
          <a:xfrm>
            <a:off x="4773335" y="6357223"/>
            <a:ext cx="3474125" cy="315992"/>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272525"/>
              </a:buClr>
              <a:buSzPts val="1550"/>
              <a:buFont typeface="Inter"/>
              <a:buNone/>
            </a:pPr>
            <a:r>
              <a:rPr lang="en-US" sz="1550">
                <a:solidFill>
                  <a:srgbClr val="272525"/>
                </a:solidFill>
                <a:latin typeface="Inter"/>
                <a:ea typeface="Inter"/>
                <a:cs typeface="Inter"/>
                <a:sym typeface="Inter"/>
              </a:rPr>
              <a:t>Faster to adapt to changes</a:t>
            </a:r>
            <a:endParaRPr sz="1550">
              <a:solidFill>
                <a:schemeClr val="dk1"/>
              </a:solidFill>
              <a:latin typeface="Calibri"/>
              <a:ea typeface="Calibri"/>
              <a:cs typeface="Calibri"/>
              <a:sym typeface="Calibri"/>
            </a:endParaRPr>
          </a:p>
        </p:txBody>
      </p:sp>
      <p:sp>
        <p:nvSpPr>
          <p:cNvPr id="95" name="Google Shape;95;p5"/>
          <p:cNvSpPr/>
          <p:nvPr/>
        </p:nvSpPr>
        <p:spPr>
          <a:xfrm>
            <a:off x="699016" y="6799302"/>
            <a:ext cx="7745968" cy="568166"/>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896541" y="6925389"/>
            <a:ext cx="3474125" cy="315992"/>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272525"/>
              </a:buClr>
              <a:buSzPts val="1550"/>
              <a:buFont typeface="Inter"/>
              <a:buNone/>
            </a:pPr>
            <a:r>
              <a:rPr lang="en-US" sz="1550">
                <a:solidFill>
                  <a:srgbClr val="272525"/>
                </a:solidFill>
                <a:latin typeface="Inter"/>
                <a:ea typeface="Inter"/>
                <a:cs typeface="Inter"/>
                <a:sym typeface="Inter"/>
              </a:rPr>
              <a:t>Prone to loops</a:t>
            </a:r>
            <a:endParaRPr sz="1550">
              <a:solidFill>
                <a:schemeClr val="dk1"/>
              </a:solidFill>
              <a:latin typeface="Calibri"/>
              <a:ea typeface="Calibri"/>
              <a:cs typeface="Calibri"/>
              <a:sym typeface="Calibri"/>
            </a:endParaRPr>
          </a:p>
        </p:txBody>
      </p:sp>
      <p:sp>
        <p:nvSpPr>
          <p:cNvPr id="97" name="Google Shape;97;p5"/>
          <p:cNvSpPr/>
          <p:nvPr/>
        </p:nvSpPr>
        <p:spPr>
          <a:xfrm>
            <a:off x="4773335" y="6925389"/>
            <a:ext cx="3474125" cy="315992"/>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272525"/>
              </a:buClr>
              <a:buSzPts val="1550"/>
              <a:buFont typeface="Inter"/>
              <a:buNone/>
            </a:pPr>
            <a:r>
              <a:rPr lang="en-US" sz="1550">
                <a:solidFill>
                  <a:srgbClr val="272525"/>
                </a:solidFill>
                <a:latin typeface="Inter"/>
                <a:ea typeface="Inter"/>
                <a:cs typeface="Inter"/>
                <a:sym typeface="Inter"/>
              </a:rPr>
              <a:t>Avoids loops</a:t>
            </a:r>
            <a:endParaRPr sz="155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descr="preencoded.png" id="103" name="Google Shape;103;p6"/>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04" name="Google Shape;104;p6"/>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5" name="Google Shape;105;p6"/>
          <p:cNvPicPr preferRelativeResize="0"/>
          <p:nvPr/>
        </p:nvPicPr>
        <p:blipFill rotWithShape="1">
          <a:blip r:embed="rId4">
            <a:alphaModFix/>
          </a:blip>
          <a:srcRect b="0" l="0" r="0" t="0"/>
          <a:stretch/>
        </p:blipFill>
        <p:spPr>
          <a:xfrm>
            <a:off x="9144000" y="0"/>
            <a:ext cx="5486400" cy="8229600"/>
          </a:xfrm>
          <a:prstGeom prst="rect">
            <a:avLst/>
          </a:prstGeom>
          <a:noFill/>
          <a:ln>
            <a:noFill/>
          </a:ln>
        </p:spPr>
      </p:pic>
      <p:pic>
        <p:nvPicPr>
          <p:cNvPr descr="preencoded.png" id="106" name="Google Shape;106;p6"/>
          <p:cNvPicPr preferRelativeResize="0"/>
          <p:nvPr/>
        </p:nvPicPr>
        <p:blipFill rotWithShape="1">
          <a:blip r:embed="rId5">
            <a:alphaModFix/>
          </a:blip>
          <a:srcRect b="0" l="0" r="0" t="0"/>
          <a:stretch/>
        </p:blipFill>
        <p:spPr>
          <a:xfrm>
            <a:off x="9412605" y="2722840"/>
            <a:ext cx="4949190" cy="2783919"/>
          </a:xfrm>
          <a:prstGeom prst="rect">
            <a:avLst/>
          </a:prstGeom>
          <a:noFill/>
          <a:ln>
            <a:noFill/>
          </a:ln>
        </p:spPr>
      </p:pic>
      <p:sp>
        <p:nvSpPr>
          <p:cNvPr id="107" name="Google Shape;107;p6"/>
          <p:cNvSpPr/>
          <p:nvPr/>
        </p:nvSpPr>
        <p:spPr>
          <a:xfrm>
            <a:off x="751999" y="934760"/>
            <a:ext cx="5640824" cy="705088"/>
          </a:xfrm>
          <a:prstGeom prst="rect">
            <a:avLst/>
          </a:prstGeom>
          <a:noFill/>
          <a:ln>
            <a:noFill/>
          </a:ln>
        </p:spPr>
        <p:txBody>
          <a:bodyPr anchorCtr="0" anchor="t" bIns="0" lIns="0" spcFirstLastPara="1" rIns="0" wrap="square" tIns="0">
            <a:noAutofit/>
          </a:bodyPr>
          <a:lstStyle/>
          <a:p>
            <a:pPr indent="0" lvl="0" marL="0" marR="0" rtl="0" algn="l">
              <a:lnSpc>
                <a:spcPct val="126136"/>
              </a:lnSpc>
              <a:spcBef>
                <a:spcPts val="0"/>
              </a:spcBef>
              <a:spcAft>
                <a:spcPts val="0"/>
              </a:spcAft>
              <a:buClr>
                <a:srgbClr val="000000"/>
              </a:buClr>
              <a:buSzPts val="4400"/>
              <a:buFont typeface="Petrona"/>
              <a:buNone/>
            </a:pPr>
            <a:r>
              <a:rPr b="1" lang="en-US" sz="4400">
                <a:solidFill>
                  <a:srgbClr val="000000"/>
                </a:solidFill>
                <a:latin typeface="Petrona"/>
                <a:ea typeface="Petrona"/>
                <a:cs typeface="Petrona"/>
                <a:sym typeface="Petrona"/>
              </a:rPr>
              <a:t>Broadcast Routing</a:t>
            </a:r>
            <a:endParaRPr sz="4400">
              <a:solidFill>
                <a:schemeClr val="dk1"/>
              </a:solidFill>
              <a:latin typeface="Calibri"/>
              <a:ea typeface="Calibri"/>
              <a:cs typeface="Calibri"/>
              <a:sym typeface="Calibri"/>
            </a:endParaRPr>
          </a:p>
        </p:txBody>
      </p:sp>
      <p:sp>
        <p:nvSpPr>
          <p:cNvPr id="108" name="Google Shape;108;p6"/>
          <p:cNvSpPr/>
          <p:nvPr/>
        </p:nvSpPr>
        <p:spPr>
          <a:xfrm>
            <a:off x="751999" y="1962150"/>
            <a:ext cx="7640003" cy="206311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Inter"/>
              <a:buNone/>
            </a:pPr>
            <a:r>
              <a:rPr lang="en-US" sz="1650">
                <a:solidFill>
                  <a:srgbClr val="272525"/>
                </a:solidFill>
                <a:latin typeface="Inter"/>
                <a:ea typeface="Inter"/>
                <a:cs typeface="Inter"/>
                <a:sym typeface="Inter"/>
              </a:rPr>
              <a:t>Broadcast Routing is like sending a postcard to every address in a city. When a device wants to send a message to all other devices on the network, it uses a broadcast address. This address ensures that the message reaches every device connected to the network. It's a simple and effective way to send information to everyone, but it can lead to network congestion and inefficiency, especially in larger networks.</a:t>
            </a:r>
            <a:endParaRPr sz="1650">
              <a:solidFill>
                <a:schemeClr val="dk1"/>
              </a:solidFill>
              <a:latin typeface="Calibri"/>
              <a:ea typeface="Calibri"/>
              <a:cs typeface="Calibri"/>
              <a:sym typeface="Calibri"/>
            </a:endParaRPr>
          </a:p>
        </p:txBody>
      </p:sp>
      <p:sp>
        <p:nvSpPr>
          <p:cNvPr id="109" name="Google Shape;109;p6"/>
          <p:cNvSpPr/>
          <p:nvPr/>
        </p:nvSpPr>
        <p:spPr>
          <a:xfrm>
            <a:off x="751999" y="4266962"/>
            <a:ext cx="7640003" cy="137541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Inter"/>
              <a:buNone/>
            </a:pPr>
            <a:r>
              <a:rPr lang="en-US" sz="1650">
                <a:solidFill>
                  <a:srgbClr val="272525"/>
                </a:solidFill>
                <a:latin typeface="Inter"/>
                <a:ea typeface="Inter"/>
                <a:cs typeface="Inter"/>
                <a:sym typeface="Inter"/>
              </a:rPr>
              <a:t>Broadcast routing is used in situations where all devices on the network need to receive the same information, such as network configuration updates or security alerts. However, it's not suitable for sending large amounts of data or for applications that require a high level of security.</a:t>
            </a:r>
            <a:endParaRPr sz="1650">
              <a:solidFill>
                <a:schemeClr val="dk1"/>
              </a:solidFill>
              <a:latin typeface="Calibri"/>
              <a:ea typeface="Calibri"/>
              <a:cs typeface="Calibri"/>
              <a:sym typeface="Calibri"/>
            </a:endParaRPr>
          </a:p>
        </p:txBody>
      </p:sp>
      <p:sp>
        <p:nvSpPr>
          <p:cNvPr id="110" name="Google Shape;110;p6"/>
          <p:cNvSpPr/>
          <p:nvPr/>
        </p:nvSpPr>
        <p:spPr>
          <a:xfrm>
            <a:off x="751999" y="6125766"/>
            <a:ext cx="483394" cy="483394"/>
          </a:xfrm>
          <a:prstGeom prst="roundRect">
            <a:avLst>
              <a:gd fmla="val 18671"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a:off x="921187" y="6198156"/>
            <a:ext cx="144899" cy="33849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Petrona"/>
              <a:buNone/>
            </a:pPr>
            <a:r>
              <a:rPr b="1" lang="en-US" sz="2650">
                <a:solidFill>
                  <a:srgbClr val="272525"/>
                </a:solidFill>
                <a:latin typeface="Petrona"/>
                <a:ea typeface="Petrona"/>
                <a:cs typeface="Petrona"/>
                <a:sym typeface="Petrona"/>
              </a:rPr>
              <a:t>1</a:t>
            </a:r>
            <a:endParaRPr sz="2650">
              <a:solidFill>
                <a:schemeClr val="dk1"/>
              </a:solidFill>
              <a:latin typeface="Calibri"/>
              <a:ea typeface="Calibri"/>
              <a:cs typeface="Calibri"/>
              <a:sym typeface="Calibri"/>
            </a:endParaRPr>
          </a:p>
        </p:txBody>
      </p:sp>
      <p:sp>
        <p:nvSpPr>
          <p:cNvPr id="112" name="Google Shape;112;p6"/>
          <p:cNvSpPr/>
          <p:nvPr/>
        </p:nvSpPr>
        <p:spPr>
          <a:xfrm>
            <a:off x="1450181" y="6125766"/>
            <a:ext cx="2820353" cy="35254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Petrona"/>
              <a:buNone/>
            </a:pPr>
            <a:r>
              <a:rPr b="1" lang="en-US" sz="2200">
                <a:solidFill>
                  <a:srgbClr val="272525"/>
                </a:solidFill>
                <a:latin typeface="Petrona"/>
                <a:ea typeface="Petrona"/>
                <a:cs typeface="Petrona"/>
                <a:sym typeface="Petrona"/>
              </a:rPr>
              <a:t>Benefits</a:t>
            </a:r>
            <a:endParaRPr sz="2200">
              <a:solidFill>
                <a:schemeClr val="dk1"/>
              </a:solidFill>
              <a:latin typeface="Calibri"/>
              <a:ea typeface="Calibri"/>
              <a:cs typeface="Calibri"/>
              <a:sym typeface="Calibri"/>
            </a:endParaRPr>
          </a:p>
        </p:txBody>
      </p:sp>
      <p:sp>
        <p:nvSpPr>
          <p:cNvPr id="113" name="Google Shape;113;p6"/>
          <p:cNvSpPr/>
          <p:nvPr/>
        </p:nvSpPr>
        <p:spPr>
          <a:xfrm>
            <a:off x="1450181" y="6607135"/>
            <a:ext cx="3014424" cy="343853"/>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Inter"/>
              <a:buNone/>
            </a:pPr>
            <a:r>
              <a:rPr lang="en-US" sz="1650">
                <a:solidFill>
                  <a:srgbClr val="272525"/>
                </a:solidFill>
                <a:latin typeface="Inter"/>
                <a:ea typeface="Inter"/>
                <a:cs typeface="Inter"/>
                <a:sym typeface="Inter"/>
              </a:rPr>
              <a:t>Simple to implement.</a:t>
            </a:r>
            <a:endParaRPr sz="1650">
              <a:solidFill>
                <a:schemeClr val="dk1"/>
              </a:solidFill>
              <a:latin typeface="Calibri"/>
              <a:ea typeface="Calibri"/>
              <a:cs typeface="Calibri"/>
              <a:sym typeface="Calibri"/>
            </a:endParaRPr>
          </a:p>
        </p:txBody>
      </p:sp>
      <p:sp>
        <p:nvSpPr>
          <p:cNvPr id="114" name="Google Shape;114;p6"/>
          <p:cNvSpPr/>
          <p:nvPr/>
        </p:nvSpPr>
        <p:spPr>
          <a:xfrm>
            <a:off x="4679394" y="6125766"/>
            <a:ext cx="483394" cy="483394"/>
          </a:xfrm>
          <a:prstGeom prst="roundRect">
            <a:avLst>
              <a:gd fmla="val 18671"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a:off x="4825127" y="6198156"/>
            <a:ext cx="191929" cy="33849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Petrona"/>
              <a:buNone/>
            </a:pPr>
            <a:r>
              <a:rPr b="1" lang="en-US" sz="2650">
                <a:solidFill>
                  <a:srgbClr val="272525"/>
                </a:solidFill>
                <a:latin typeface="Petrona"/>
                <a:ea typeface="Petrona"/>
                <a:cs typeface="Petrona"/>
                <a:sym typeface="Petrona"/>
              </a:rPr>
              <a:t>2</a:t>
            </a:r>
            <a:endParaRPr sz="2650">
              <a:solidFill>
                <a:schemeClr val="dk1"/>
              </a:solidFill>
              <a:latin typeface="Calibri"/>
              <a:ea typeface="Calibri"/>
              <a:cs typeface="Calibri"/>
              <a:sym typeface="Calibri"/>
            </a:endParaRPr>
          </a:p>
        </p:txBody>
      </p:sp>
      <p:sp>
        <p:nvSpPr>
          <p:cNvPr id="116" name="Google Shape;116;p6"/>
          <p:cNvSpPr/>
          <p:nvPr/>
        </p:nvSpPr>
        <p:spPr>
          <a:xfrm>
            <a:off x="5377577" y="6125766"/>
            <a:ext cx="2820353" cy="35254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Petrona"/>
              <a:buNone/>
            </a:pPr>
            <a:r>
              <a:rPr b="1" lang="en-US" sz="2200">
                <a:solidFill>
                  <a:srgbClr val="272525"/>
                </a:solidFill>
                <a:latin typeface="Petrona"/>
                <a:ea typeface="Petrona"/>
                <a:cs typeface="Petrona"/>
                <a:sym typeface="Petrona"/>
              </a:rPr>
              <a:t>Drawbacks</a:t>
            </a:r>
            <a:endParaRPr sz="2200">
              <a:solidFill>
                <a:schemeClr val="dk1"/>
              </a:solidFill>
              <a:latin typeface="Calibri"/>
              <a:ea typeface="Calibri"/>
              <a:cs typeface="Calibri"/>
              <a:sym typeface="Calibri"/>
            </a:endParaRPr>
          </a:p>
        </p:txBody>
      </p:sp>
      <p:sp>
        <p:nvSpPr>
          <p:cNvPr id="117" name="Google Shape;117;p6"/>
          <p:cNvSpPr/>
          <p:nvPr/>
        </p:nvSpPr>
        <p:spPr>
          <a:xfrm>
            <a:off x="5377577" y="6607135"/>
            <a:ext cx="3014424" cy="6877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Inter"/>
              <a:buNone/>
            </a:pPr>
            <a:r>
              <a:rPr lang="en-US" sz="1650">
                <a:solidFill>
                  <a:srgbClr val="272525"/>
                </a:solidFill>
                <a:latin typeface="Inter"/>
                <a:ea typeface="Inter"/>
                <a:cs typeface="Inter"/>
                <a:sym typeface="Inter"/>
              </a:rPr>
              <a:t>Can lead to network congestion and inefficiency.</a:t>
            </a:r>
            <a:endParaRPr sz="165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descr="preencoded.png" id="123" name="Google Shape;123;p7"/>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24" name="Google Shape;124;p7"/>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5" name="Google Shape;125;p7"/>
          <p:cNvPicPr preferRelativeResize="0"/>
          <p:nvPr/>
        </p:nvPicPr>
        <p:blipFill rotWithShape="1">
          <a:blip r:embed="rId4">
            <a:alphaModFix/>
          </a:blip>
          <a:srcRect b="0" l="0" r="0" t="0"/>
          <a:stretch/>
        </p:blipFill>
        <p:spPr>
          <a:xfrm>
            <a:off x="0" y="0"/>
            <a:ext cx="14630400" cy="2199799"/>
          </a:xfrm>
          <a:prstGeom prst="rect">
            <a:avLst/>
          </a:prstGeom>
          <a:noFill/>
          <a:ln>
            <a:noFill/>
          </a:ln>
        </p:spPr>
      </p:pic>
      <p:pic>
        <p:nvPicPr>
          <p:cNvPr descr="preencoded.png" id="126" name="Google Shape;126;p7"/>
          <p:cNvPicPr preferRelativeResize="0"/>
          <p:nvPr/>
        </p:nvPicPr>
        <p:blipFill rotWithShape="1">
          <a:blip r:embed="rId5">
            <a:alphaModFix/>
          </a:blip>
          <a:srcRect b="0" l="0" r="0" t="0"/>
          <a:stretch/>
        </p:blipFill>
        <p:spPr>
          <a:xfrm>
            <a:off x="5555218" y="219908"/>
            <a:ext cx="3519964" cy="1759982"/>
          </a:xfrm>
          <a:prstGeom prst="rect">
            <a:avLst/>
          </a:prstGeom>
          <a:noFill/>
          <a:ln>
            <a:noFill/>
          </a:ln>
        </p:spPr>
      </p:pic>
      <p:sp>
        <p:nvSpPr>
          <p:cNvPr id="127" name="Google Shape;127;p7"/>
          <p:cNvSpPr/>
          <p:nvPr/>
        </p:nvSpPr>
        <p:spPr>
          <a:xfrm>
            <a:off x="1496616" y="2824401"/>
            <a:ext cx="4619625" cy="57745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3600"/>
              <a:buFont typeface="Petrona"/>
              <a:buNone/>
            </a:pPr>
            <a:r>
              <a:rPr b="1" lang="en-US" sz="3600">
                <a:solidFill>
                  <a:srgbClr val="000000"/>
                </a:solidFill>
                <a:latin typeface="Petrona"/>
                <a:ea typeface="Petrona"/>
                <a:cs typeface="Petrona"/>
                <a:sym typeface="Petrona"/>
              </a:rPr>
              <a:t>Anycast Routing</a:t>
            </a:r>
            <a:endParaRPr sz="3600">
              <a:solidFill>
                <a:schemeClr val="dk1"/>
              </a:solidFill>
              <a:latin typeface="Calibri"/>
              <a:ea typeface="Calibri"/>
              <a:cs typeface="Calibri"/>
              <a:sym typeface="Calibri"/>
            </a:endParaRPr>
          </a:p>
        </p:txBody>
      </p:sp>
      <p:sp>
        <p:nvSpPr>
          <p:cNvPr id="128" name="Google Shape;128;p7"/>
          <p:cNvSpPr/>
          <p:nvPr/>
        </p:nvSpPr>
        <p:spPr>
          <a:xfrm>
            <a:off x="1496616" y="3665815"/>
            <a:ext cx="11637050" cy="844391"/>
          </a:xfrm>
          <a:prstGeom prst="rect">
            <a:avLst/>
          </a:prstGeom>
          <a:noFill/>
          <a:ln>
            <a:noFill/>
          </a:ln>
        </p:spPr>
        <p:txBody>
          <a:bodyPr anchorCtr="0" anchor="t" bIns="0" lIns="0" spcFirstLastPara="1" rIns="0" wrap="square" tIns="0">
            <a:noAutofit/>
          </a:bodyPr>
          <a:lstStyle/>
          <a:p>
            <a:pPr indent="0" lvl="0" marL="0" marR="0" rtl="0" algn="l">
              <a:lnSpc>
                <a:spcPct val="137500"/>
              </a:lnSpc>
              <a:spcBef>
                <a:spcPts val="0"/>
              </a:spcBef>
              <a:spcAft>
                <a:spcPts val="0"/>
              </a:spcAft>
              <a:buClr>
                <a:srgbClr val="272525"/>
              </a:buClr>
              <a:buSzPts val="1600"/>
              <a:buFont typeface="Inter"/>
              <a:buNone/>
            </a:pPr>
            <a:r>
              <a:rPr lang="en-US" sz="1600">
                <a:solidFill>
                  <a:srgbClr val="272525"/>
                </a:solidFill>
                <a:latin typeface="Inter"/>
                <a:ea typeface="Inter"/>
                <a:cs typeface="Inter"/>
                <a:sym typeface="Inter"/>
              </a:rPr>
              <a:t>Anycast Routing is like having a phone number that can be answered by any of several different offices. A device can send a message to an anycast address, and the message will be delivered to the closest device that is associated with that address. This is useful for distributing traffic across multiple servers, ensuring that users always connect to the closest and most responsive server.</a:t>
            </a:r>
            <a:endParaRPr sz="1600">
              <a:solidFill>
                <a:schemeClr val="dk1"/>
              </a:solidFill>
              <a:latin typeface="Calibri"/>
              <a:ea typeface="Calibri"/>
              <a:cs typeface="Calibri"/>
              <a:sym typeface="Calibri"/>
            </a:endParaRPr>
          </a:p>
        </p:txBody>
      </p:sp>
      <p:sp>
        <p:nvSpPr>
          <p:cNvPr id="129" name="Google Shape;129;p7"/>
          <p:cNvSpPr/>
          <p:nvPr/>
        </p:nvSpPr>
        <p:spPr>
          <a:xfrm>
            <a:off x="1496616" y="4708088"/>
            <a:ext cx="11637050" cy="844391"/>
          </a:xfrm>
          <a:prstGeom prst="rect">
            <a:avLst/>
          </a:prstGeom>
          <a:noFill/>
          <a:ln>
            <a:noFill/>
          </a:ln>
        </p:spPr>
        <p:txBody>
          <a:bodyPr anchorCtr="0" anchor="t" bIns="0" lIns="0" spcFirstLastPara="1" rIns="0" wrap="square" tIns="0">
            <a:noAutofit/>
          </a:bodyPr>
          <a:lstStyle/>
          <a:p>
            <a:pPr indent="0" lvl="0" marL="0" marR="0" rtl="0" algn="l">
              <a:lnSpc>
                <a:spcPct val="137500"/>
              </a:lnSpc>
              <a:spcBef>
                <a:spcPts val="0"/>
              </a:spcBef>
              <a:spcAft>
                <a:spcPts val="0"/>
              </a:spcAft>
              <a:buClr>
                <a:srgbClr val="272525"/>
              </a:buClr>
              <a:buSzPts val="1600"/>
              <a:buFont typeface="Inter"/>
              <a:buNone/>
            </a:pPr>
            <a:r>
              <a:rPr lang="en-US" sz="1600">
                <a:solidFill>
                  <a:srgbClr val="272525"/>
                </a:solidFill>
                <a:latin typeface="Inter"/>
                <a:ea typeface="Inter"/>
                <a:cs typeface="Inter"/>
                <a:sym typeface="Inter"/>
              </a:rPr>
              <a:t>Imagine you have a website hosted on multiple servers across the globe. If you use anycast routing, when a user requests your website, they will be directed to the server closest to their location, ensuring faster loading times and a better user experience. Anycast routing is a powerful tool for distributing traffic and improving performance.</a:t>
            </a:r>
            <a:endParaRPr sz="1600">
              <a:solidFill>
                <a:schemeClr val="dk1"/>
              </a:solidFill>
              <a:latin typeface="Calibri"/>
              <a:ea typeface="Calibri"/>
              <a:cs typeface="Calibri"/>
              <a:sym typeface="Calibri"/>
            </a:endParaRPr>
          </a:p>
        </p:txBody>
      </p:sp>
      <p:pic>
        <p:nvPicPr>
          <p:cNvPr descr="preencoded.png" id="130" name="Google Shape;130;p7"/>
          <p:cNvPicPr preferRelativeResize="0"/>
          <p:nvPr/>
        </p:nvPicPr>
        <p:blipFill rotWithShape="1">
          <a:blip r:embed="rId6">
            <a:alphaModFix/>
          </a:blip>
          <a:srcRect b="0" l="0" r="0" t="0"/>
          <a:stretch/>
        </p:blipFill>
        <p:spPr>
          <a:xfrm>
            <a:off x="1496616" y="5750362"/>
            <a:ext cx="439936" cy="439936"/>
          </a:xfrm>
          <a:prstGeom prst="rect">
            <a:avLst/>
          </a:prstGeom>
          <a:noFill/>
          <a:ln>
            <a:noFill/>
          </a:ln>
        </p:spPr>
      </p:pic>
      <p:sp>
        <p:nvSpPr>
          <p:cNvPr id="131" name="Google Shape;131;p7"/>
          <p:cNvSpPr/>
          <p:nvPr/>
        </p:nvSpPr>
        <p:spPr>
          <a:xfrm>
            <a:off x="1496616" y="6366272"/>
            <a:ext cx="2309813" cy="28872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1800"/>
              <a:buFont typeface="Petrona"/>
              <a:buNone/>
            </a:pPr>
            <a:r>
              <a:rPr b="1" lang="en-US" sz="1800">
                <a:solidFill>
                  <a:srgbClr val="272525"/>
                </a:solidFill>
                <a:latin typeface="Petrona"/>
                <a:ea typeface="Petrona"/>
                <a:cs typeface="Petrona"/>
                <a:sym typeface="Petrona"/>
              </a:rPr>
              <a:t>Global Reach</a:t>
            </a:r>
            <a:endParaRPr sz="1800">
              <a:solidFill>
                <a:schemeClr val="dk1"/>
              </a:solidFill>
              <a:latin typeface="Calibri"/>
              <a:ea typeface="Calibri"/>
              <a:cs typeface="Calibri"/>
              <a:sym typeface="Calibri"/>
            </a:endParaRPr>
          </a:p>
        </p:txBody>
      </p:sp>
      <p:sp>
        <p:nvSpPr>
          <p:cNvPr id="132" name="Google Shape;132;p7"/>
          <p:cNvSpPr/>
          <p:nvPr/>
        </p:nvSpPr>
        <p:spPr>
          <a:xfrm>
            <a:off x="1496616" y="6760488"/>
            <a:ext cx="3702963" cy="562927"/>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272525"/>
              </a:buClr>
              <a:buSzPts val="1350"/>
              <a:buFont typeface="Inter"/>
              <a:buNone/>
            </a:pPr>
            <a:r>
              <a:rPr lang="en-US" sz="1350">
                <a:solidFill>
                  <a:srgbClr val="272525"/>
                </a:solidFill>
                <a:latin typeface="Inter"/>
                <a:ea typeface="Inter"/>
                <a:cs typeface="Inter"/>
                <a:sym typeface="Inter"/>
              </a:rPr>
              <a:t>Distributes traffic across multiple servers located globally.</a:t>
            </a:r>
            <a:endParaRPr sz="1350">
              <a:solidFill>
                <a:schemeClr val="dk1"/>
              </a:solidFill>
              <a:latin typeface="Calibri"/>
              <a:ea typeface="Calibri"/>
              <a:cs typeface="Calibri"/>
              <a:sym typeface="Calibri"/>
            </a:endParaRPr>
          </a:p>
        </p:txBody>
      </p:sp>
      <p:pic>
        <p:nvPicPr>
          <p:cNvPr descr="preencoded.png" id="133" name="Google Shape;133;p7"/>
          <p:cNvPicPr preferRelativeResize="0"/>
          <p:nvPr/>
        </p:nvPicPr>
        <p:blipFill rotWithShape="1">
          <a:blip r:embed="rId7">
            <a:alphaModFix/>
          </a:blip>
          <a:srcRect b="0" l="0" r="0" t="0"/>
          <a:stretch/>
        </p:blipFill>
        <p:spPr>
          <a:xfrm>
            <a:off x="5463540" y="5750362"/>
            <a:ext cx="439936" cy="439936"/>
          </a:xfrm>
          <a:prstGeom prst="rect">
            <a:avLst/>
          </a:prstGeom>
          <a:noFill/>
          <a:ln>
            <a:noFill/>
          </a:ln>
        </p:spPr>
      </p:pic>
      <p:sp>
        <p:nvSpPr>
          <p:cNvPr id="134" name="Google Shape;134;p7"/>
          <p:cNvSpPr/>
          <p:nvPr/>
        </p:nvSpPr>
        <p:spPr>
          <a:xfrm>
            <a:off x="5463540" y="6366272"/>
            <a:ext cx="2445068" cy="28872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1800"/>
              <a:buFont typeface="Petrona"/>
              <a:buNone/>
            </a:pPr>
            <a:r>
              <a:rPr b="1" lang="en-US" sz="1800">
                <a:solidFill>
                  <a:srgbClr val="272525"/>
                </a:solidFill>
                <a:latin typeface="Petrona"/>
                <a:ea typeface="Petrona"/>
                <a:cs typeface="Petrona"/>
                <a:sym typeface="Petrona"/>
              </a:rPr>
              <a:t>Improved Performance</a:t>
            </a:r>
            <a:endParaRPr sz="1800">
              <a:solidFill>
                <a:schemeClr val="dk1"/>
              </a:solidFill>
              <a:latin typeface="Calibri"/>
              <a:ea typeface="Calibri"/>
              <a:cs typeface="Calibri"/>
              <a:sym typeface="Calibri"/>
            </a:endParaRPr>
          </a:p>
        </p:txBody>
      </p:sp>
      <p:sp>
        <p:nvSpPr>
          <p:cNvPr id="135" name="Google Shape;135;p7"/>
          <p:cNvSpPr/>
          <p:nvPr/>
        </p:nvSpPr>
        <p:spPr>
          <a:xfrm>
            <a:off x="5463540" y="6760488"/>
            <a:ext cx="3703082" cy="562927"/>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272525"/>
              </a:buClr>
              <a:buSzPts val="1350"/>
              <a:buFont typeface="Inter"/>
              <a:buNone/>
            </a:pPr>
            <a:r>
              <a:rPr lang="en-US" sz="1350">
                <a:solidFill>
                  <a:srgbClr val="272525"/>
                </a:solidFill>
                <a:latin typeface="Inter"/>
                <a:ea typeface="Inter"/>
                <a:cs typeface="Inter"/>
                <a:sym typeface="Inter"/>
              </a:rPr>
              <a:t>Directs users to the closest and most responsive server.</a:t>
            </a:r>
            <a:endParaRPr sz="1350">
              <a:solidFill>
                <a:schemeClr val="dk1"/>
              </a:solidFill>
              <a:latin typeface="Calibri"/>
              <a:ea typeface="Calibri"/>
              <a:cs typeface="Calibri"/>
              <a:sym typeface="Calibri"/>
            </a:endParaRPr>
          </a:p>
        </p:txBody>
      </p:sp>
      <p:pic>
        <p:nvPicPr>
          <p:cNvPr descr="preencoded.png" id="136" name="Google Shape;136;p7"/>
          <p:cNvPicPr preferRelativeResize="0"/>
          <p:nvPr/>
        </p:nvPicPr>
        <p:blipFill rotWithShape="1">
          <a:blip r:embed="rId8">
            <a:alphaModFix/>
          </a:blip>
          <a:srcRect b="0" l="0" r="0" t="0"/>
          <a:stretch/>
        </p:blipFill>
        <p:spPr>
          <a:xfrm>
            <a:off x="9430583" y="5750362"/>
            <a:ext cx="439936" cy="439936"/>
          </a:xfrm>
          <a:prstGeom prst="rect">
            <a:avLst/>
          </a:prstGeom>
          <a:noFill/>
          <a:ln>
            <a:noFill/>
          </a:ln>
        </p:spPr>
      </p:pic>
      <p:sp>
        <p:nvSpPr>
          <p:cNvPr id="137" name="Google Shape;137;p7"/>
          <p:cNvSpPr/>
          <p:nvPr/>
        </p:nvSpPr>
        <p:spPr>
          <a:xfrm>
            <a:off x="9430583" y="6366272"/>
            <a:ext cx="2309813" cy="28872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1800"/>
              <a:buFont typeface="Petrona"/>
              <a:buNone/>
            </a:pPr>
            <a:r>
              <a:rPr b="1" lang="en-US" sz="1800">
                <a:solidFill>
                  <a:srgbClr val="272525"/>
                </a:solidFill>
                <a:latin typeface="Petrona"/>
                <a:ea typeface="Petrona"/>
                <a:cs typeface="Petrona"/>
                <a:sym typeface="Petrona"/>
              </a:rPr>
              <a:t>High Availability</a:t>
            </a:r>
            <a:endParaRPr sz="1800">
              <a:solidFill>
                <a:schemeClr val="dk1"/>
              </a:solidFill>
              <a:latin typeface="Calibri"/>
              <a:ea typeface="Calibri"/>
              <a:cs typeface="Calibri"/>
              <a:sym typeface="Calibri"/>
            </a:endParaRPr>
          </a:p>
        </p:txBody>
      </p:sp>
      <p:sp>
        <p:nvSpPr>
          <p:cNvPr id="138" name="Google Shape;138;p7"/>
          <p:cNvSpPr/>
          <p:nvPr/>
        </p:nvSpPr>
        <p:spPr>
          <a:xfrm>
            <a:off x="9430583" y="6760488"/>
            <a:ext cx="3702963" cy="844391"/>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272525"/>
              </a:buClr>
              <a:buSzPts val="1350"/>
              <a:buFont typeface="Inter"/>
              <a:buNone/>
            </a:pPr>
            <a:r>
              <a:rPr lang="en-US" sz="1350">
                <a:solidFill>
                  <a:srgbClr val="272525"/>
                </a:solidFill>
                <a:latin typeface="Inter"/>
                <a:ea typeface="Inter"/>
                <a:cs typeface="Inter"/>
                <a:sym typeface="Inter"/>
              </a:rPr>
              <a:t>Provides redundancy and ensures service availability even if one or more servers go down.</a:t>
            </a:r>
            <a:endParaRPr sz="135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descr="preencoded.png" id="144" name="Google Shape;144;p8"/>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45" name="Google Shape;145;p8"/>
          <p:cNvSpPr/>
          <p:nvPr/>
        </p:nvSpPr>
        <p:spPr>
          <a:xfrm>
            <a:off x="0" y="0"/>
            <a:ext cx="14630400" cy="8680966"/>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1674852" y="469106"/>
            <a:ext cx="4478060" cy="559713"/>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0000"/>
              </a:buClr>
              <a:buSzPts val="3500"/>
              <a:buFont typeface="Petrona"/>
              <a:buNone/>
            </a:pPr>
            <a:r>
              <a:rPr b="1" lang="en-US" sz="3500">
                <a:solidFill>
                  <a:srgbClr val="000000"/>
                </a:solidFill>
                <a:latin typeface="Petrona"/>
                <a:ea typeface="Petrona"/>
                <a:cs typeface="Petrona"/>
                <a:sym typeface="Petrona"/>
              </a:rPr>
              <a:t>Multicast Routing</a:t>
            </a:r>
            <a:endParaRPr sz="3500">
              <a:solidFill>
                <a:schemeClr val="dk1"/>
              </a:solidFill>
              <a:latin typeface="Calibri"/>
              <a:ea typeface="Calibri"/>
              <a:cs typeface="Calibri"/>
              <a:sym typeface="Calibri"/>
            </a:endParaRPr>
          </a:p>
        </p:txBody>
      </p:sp>
      <p:sp>
        <p:nvSpPr>
          <p:cNvPr id="147" name="Google Shape;147;p8"/>
          <p:cNvSpPr/>
          <p:nvPr/>
        </p:nvSpPr>
        <p:spPr>
          <a:xfrm>
            <a:off x="1674852" y="1369933"/>
            <a:ext cx="11280577" cy="818674"/>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Multicast Routing is like sending a newsletter to a specific group of subscribers. It allows a single device to send a message to a group of devices, without having to send the same message to each individual device separately. This is more efficient than sending a broadcast message, as it reduces network traffic and conserves bandwidth.</a:t>
            </a:r>
            <a:endParaRPr sz="1300">
              <a:solidFill>
                <a:schemeClr val="dk1"/>
              </a:solidFill>
              <a:latin typeface="Calibri"/>
              <a:ea typeface="Calibri"/>
              <a:cs typeface="Calibri"/>
              <a:sym typeface="Calibri"/>
            </a:endParaRPr>
          </a:p>
        </p:txBody>
      </p:sp>
      <p:sp>
        <p:nvSpPr>
          <p:cNvPr id="148" name="Google Shape;148;p8"/>
          <p:cNvSpPr/>
          <p:nvPr/>
        </p:nvSpPr>
        <p:spPr>
          <a:xfrm>
            <a:off x="1674852" y="2380417"/>
            <a:ext cx="11280577" cy="818674"/>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Multicast routing is used in applications like video conferencing, where multiple participants need to receive the same video stream. It's also used in network management applications where a device needs to send the same configuration information to multiple devices on the network.</a:t>
            </a:r>
            <a:endParaRPr sz="1300">
              <a:solidFill>
                <a:schemeClr val="dk1"/>
              </a:solidFill>
              <a:latin typeface="Calibri"/>
              <a:ea typeface="Calibri"/>
              <a:cs typeface="Calibri"/>
              <a:sym typeface="Calibri"/>
            </a:endParaRPr>
          </a:p>
        </p:txBody>
      </p:sp>
      <p:pic>
        <p:nvPicPr>
          <p:cNvPr descr="preencoded.png" id="149" name="Google Shape;149;p8"/>
          <p:cNvPicPr preferRelativeResize="0"/>
          <p:nvPr/>
        </p:nvPicPr>
        <p:blipFill rotWithShape="1">
          <a:blip r:embed="rId4">
            <a:alphaModFix/>
          </a:blip>
          <a:srcRect b="0" l="0" r="0" t="0"/>
          <a:stretch/>
        </p:blipFill>
        <p:spPr>
          <a:xfrm>
            <a:off x="1674852" y="3390900"/>
            <a:ext cx="5512356" cy="3406854"/>
          </a:xfrm>
          <a:prstGeom prst="rect">
            <a:avLst/>
          </a:prstGeom>
          <a:noFill/>
          <a:ln>
            <a:noFill/>
          </a:ln>
        </p:spPr>
      </p:pic>
      <p:sp>
        <p:nvSpPr>
          <p:cNvPr id="150" name="Google Shape;150;p8"/>
          <p:cNvSpPr/>
          <p:nvPr/>
        </p:nvSpPr>
        <p:spPr>
          <a:xfrm>
            <a:off x="1674852" y="7010995"/>
            <a:ext cx="2238970" cy="279916"/>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72525"/>
              </a:buClr>
              <a:buSzPts val="1750"/>
              <a:buFont typeface="Petrona"/>
              <a:buNone/>
            </a:pPr>
            <a:r>
              <a:rPr b="1" lang="en-US" sz="1750">
                <a:solidFill>
                  <a:srgbClr val="272525"/>
                </a:solidFill>
                <a:latin typeface="Petrona"/>
                <a:ea typeface="Petrona"/>
                <a:cs typeface="Petrona"/>
                <a:sym typeface="Petrona"/>
              </a:rPr>
              <a:t>Video Conferencing</a:t>
            </a:r>
            <a:endParaRPr sz="1750">
              <a:solidFill>
                <a:schemeClr val="dk1"/>
              </a:solidFill>
              <a:latin typeface="Calibri"/>
              <a:ea typeface="Calibri"/>
              <a:cs typeface="Calibri"/>
              <a:sym typeface="Calibri"/>
            </a:endParaRPr>
          </a:p>
        </p:txBody>
      </p:sp>
      <p:sp>
        <p:nvSpPr>
          <p:cNvPr id="151" name="Google Shape;151;p8"/>
          <p:cNvSpPr/>
          <p:nvPr/>
        </p:nvSpPr>
        <p:spPr>
          <a:xfrm>
            <a:off x="1674852" y="7393186"/>
            <a:ext cx="5512356" cy="818674"/>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Allows multiple participants to receive the same video stream without having to send the same message to each individual device separately.</a:t>
            </a:r>
            <a:endParaRPr sz="1300">
              <a:solidFill>
                <a:schemeClr val="dk1"/>
              </a:solidFill>
              <a:latin typeface="Calibri"/>
              <a:ea typeface="Calibri"/>
              <a:cs typeface="Calibri"/>
              <a:sym typeface="Calibri"/>
            </a:endParaRPr>
          </a:p>
        </p:txBody>
      </p:sp>
      <p:pic>
        <p:nvPicPr>
          <p:cNvPr descr="preencoded.png" id="152" name="Google Shape;152;p8"/>
          <p:cNvPicPr preferRelativeResize="0"/>
          <p:nvPr/>
        </p:nvPicPr>
        <p:blipFill rotWithShape="1">
          <a:blip r:embed="rId5">
            <a:alphaModFix/>
          </a:blip>
          <a:srcRect b="0" l="0" r="0" t="0"/>
          <a:stretch/>
        </p:blipFill>
        <p:spPr>
          <a:xfrm>
            <a:off x="7443073" y="3390900"/>
            <a:ext cx="5512356" cy="3406854"/>
          </a:xfrm>
          <a:prstGeom prst="rect">
            <a:avLst/>
          </a:prstGeom>
          <a:noFill/>
          <a:ln>
            <a:noFill/>
          </a:ln>
        </p:spPr>
      </p:pic>
      <p:sp>
        <p:nvSpPr>
          <p:cNvPr id="153" name="Google Shape;153;p8"/>
          <p:cNvSpPr/>
          <p:nvPr/>
        </p:nvSpPr>
        <p:spPr>
          <a:xfrm>
            <a:off x="7443073" y="7010995"/>
            <a:ext cx="2262426" cy="279916"/>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72525"/>
              </a:buClr>
              <a:buSzPts val="1750"/>
              <a:buFont typeface="Petrona"/>
              <a:buNone/>
            </a:pPr>
            <a:r>
              <a:rPr b="1" lang="en-US" sz="1750">
                <a:solidFill>
                  <a:srgbClr val="272525"/>
                </a:solidFill>
                <a:latin typeface="Petrona"/>
                <a:ea typeface="Petrona"/>
                <a:cs typeface="Petrona"/>
                <a:sym typeface="Petrona"/>
              </a:rPr>
              <a:t>Network Management</a:t>
            </a:r>
            <a:endParaRPr sz="1750">
              <a:solidFill>
                <a:schemeClr val="dk1"/>
              </a:solidFill>
              <a:latin typeface="Calibri"/>
              <a:ea typeface="Calibri"/>
              <a:cs typeface="Calibri"/>
              <a:sym typeface="Calibri"/>
            </a:endParaRPr>
          </a:p>
        </p:txBody>
      </p:sp>
      <p:sp>
        <p:nvSpPr>
          <p:cNvPr id="154" name="Google Shape;154;p8"/>
          <p:cNvSpPr/>
          <p:nvPr/>
        </p:nvSpPr>
        <p:spPr>
          <a:xfrm>
            <a:off x="7443073" y="7393186"/>
            <a:ext cx="5512356" cy="545783"/>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Allows a device to send the same configuration information to multiple devices on the network.</a:t>
            </a:r>
            <a:endParaRPr sz="13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descr="preencoded.png" id="160" name="Google Shape;160;p9"/>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61" name="Google Shape;161;p9"/>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2" name="Google Shape;162;p9"/>
          <p:cNvPicPr preferRelativeResize="0"/>
          <p:nvPr/>
        </p:nvPicPr>
        <p:blipFill rotWithShape="1">
          <a:blip r:embed="rId4">
            <a:alphaModFix/>
          </a:blip>
          <a:srcRect b="0" l="0" r="0" t="0"/>
          <a:stretch/>
        </p:blipFill>
        <p:spPr>
          <a:xfrm>
            <a:off x="0" y="0"/>
            <a:ext cx="14630400" cy="1688902"/>
          </a:xfrm>
          <a:prstGeom prst="rect">
            <a:avLst/>
          </a:prstGeom>
          <a:noFill/>
          <a:ln>
            <a:noFill/>
          </a:ln>
        </p:spPr>
      </p:pic>
      <p:pic>
        <p:nvPicPr>
          <p:cNvPr descr="preencoded.png" id="163" name="Google Shape;163;p9"/>
          <p:cNvPicPr preferRelativeResize="0"/>
          <p:nvPr/>
        </p:nvPicPr>
        <p:blipFill rotWithShape="1">
          <a:blip r:embed="rId5">
            <a:alphaModFix/>
          </a:blip>
          <a:srcRect b="0" l="0" r="0" t="0"/>
          <a:stretch/>
        </p:blipFill>
        <p:spPr>
          <a:xfrm>
            <a:off x="6842165" y="168831"/>
            <a:ext cx="945952" cy="1351240"/>
          </a:xfrm>
          <a:prstGeom prst="rect">
            <a:avLst/>
          </a:prstGeom>
          <a:noFill/>
          <a:ln>
            <a:noFill/>
          </a:ln>
        </p:spPr>
      </p:pic>
      <p:sp>
        <p:nvSpPr>
          <p:cNvPr id="164" name="Google Shape;164;p9"/>
          <p:cNvSpPr/>
          <p:nvPr/>
        </p:nvSpPr>
        <p:spPr>
          <a:xfrm>
            <a:off x="2847737" y="2168366"/>
            <a:ext cx="3929420" cy="443270"/>
          </a:xfrm>
          <a:prstGeom prst="rect">
            <a:avLst/>
          </a:prstGeom>
          <a:noFill/>
          <a:ln>
            <a:noFill/>
          </a:ln>
        </p:spPr>
        <p:txBody>
          <a:bodyPr anchorCtr="0" anchor="t" bIns="0" lIns="0" spcFirstLastPara="1" rIns="0" wrap="square" tIns="0">
            <a:noAutofit/>
          </a:bodyPr>
          <a:lstStyle/>
          <a:p>
            <a:pPr indent="0" lvl="0" marL="0" marR="0" rtl="0" algn="l">
              <a:lnSpc>
                <a:spcPct val="125454"/>
              </a:lnSpc>
              <a:spcBef>
                <a:spcPts val="0"/>
              </a:spcBef>
              <a:spcAft>
                <a:spcPts val="0"/>
              </a:spcAft>
              <a:buClr>
                <a:srgbClr val="000000"/>
              </a:buClr>
              <a:buSzPts val="2750"/>
              <a:buFont typeface="Petrona"/>
              <a:buNone/>
            </a:pPr>
            <a:r>
              <a:rPr b="1" lang="en-US" sz="2750">
                <a:solidFill>
                  <a:srgbClr val="000000"/>
                </a:solidFill>
                <a:latin typeface="Petrona"/>
                <a:ea typeface="Petrona"/>
                <a:cs typeface="Petrona"/>
                <a:sym typeface="Petrona"/>
              </a:rPr>
              <a:t>Shortest Path Algorithm</a:t>
            </a:r>
            <a:endParaRPr sz="2750">
              <a:solidFill>
                <a:schemeClr val="dk1"/>
              </a:solidFill>
              <a:latin typeface="Calibri"/>
              <a:ea typeface="Calibri"/>
              <a:cs typeface="Calibri"/>
              <a:sym typeface="Calibri"/>
            </a:endParaRPr>
          </a:p>
        </p:txBody>
      </p:sp>
      <p:sp>
        <p:nvSpPr>
          <p:cNvPr id="165" name="Google Shape;165;p9"/>
          <p:cNvSpPr/>
          <p:nvPr/>
        </p:nvSpPr>
        <p:spPr>
          <a:xfrm>
            <a:off x="2847737" y="2814280"/>
            <a:ext cx="8934807" cy="648653"/>
          </a:xfrm>
          <a:prstGeom prst="rect">
            <a:avLst/>
          </a:prstGeom>
          <a:noFill/>
          <a:ln>
            <a:noFill/>
          </a:ln>
        </p:spPr>
        <p:txBody>
          <a:bodyPr anchorCtr="0" anchor="t" bIns="0" lIns="0" spcFirstLastPara="1" rIns="0" wrap="square" tIns="0">
            <a:noAutofit/>
          </a:bodyPr>
          <a:lstStyle/>
          <a:p>
            <a:pPr indent="0" lvl="0" marL="0" marR="0" rtl="0" algn="l">
              <a:lnSpc>
                <a:spcPct val="141666"/>
              </a:lnSpc>
              <a:spcBef>
                <a:spcPts val="0"/>
              </a:spcBef>
              <a:spcAft>
                <a:spcPts val="0"/>
              </a:spcAft>
              <a:buClr>
                <a:srgbClr val="272525"/>
              </a:buClr>
              <a:buSzPts val="1200"/>
              <a:buFont typeface="Inter"/>
              <a:buNone/>
            </a:pPr>
            <a:r>
              <a:rPr lang="en-US" sz="1200">
                <a:solidFill>
                  <a:srgbClr val="272525"/>
                </a:solidFill>
                <a:latin typeface="Inter"/>
                <a:ea typeface="Inter"/>
                <a:cs typeface="Inter"/>
                <a:sym typeface="Inter"/>
              </a:rPr>
              <a:t>Shortest path algorithms are the brain behind efficient routing. They are used to calculate the shortest path between two points in a network, taking into account the cost of each link (e.g., latency or bandwidth). Some popular shortest path algorithms include Dijkstra's algorithm, Bellman-Ford algorithm, and Floyd-Warshall algorithm.</a:t>
            </a:r>
            <a:endParaRPr sz="1200">
              <a:solidFill>
                <a:schemeClr val="dk1"/>
              </a:solidFill>
              <a:latin typeface="Calibri"/>
              <a:ea typeface="Calibri"/>
              <a:cs typeface="Calibri"/>
              <a:sym typeface="Calibri"/>
            </a:endParaRPr>
          </a:p>
        </p:txBody>
      </p:sp>
      <p:sp>
        <p:nvSpPr>
          <p:cNvPr id="166" name="Google Shape;166;p9"/>
          <p:cNvSpPr/>
          <p:nvPr/>
        </p:nvSpPr>
        <p:spPr>
          <a:xfrm>
            <a:off x="2847737" y="3614857"/>
            <a:ext cx="8934807" cy="648653"/>
          </a:xfrm>
          <a:prstGeom prst="rect">
            <a:avLst/>
          </a:prstGeom>
          <a:noFill/>
          <a:ln>
            <a:noFill/>
          </a:ln>
        </p:spPr>
        <p:txBody>
          <a:bodyPr anchorCtr="0" anchor="t" bIns="0" lIns="0" spcFirstLastPara="1" rIns="0" wrap="square" tIns="0">
            <a:noAutofit/>
          </a:bodyPr>
          <a:lstStyle/>
          <a:p>
            <a:pPr indent="0" lvl="0" marL="0" marR="0" rtl="0" algn="l">
              <a:lnSpc>
                <a:spcPct val="141666"/>
              </a:lnSpc>
              <a:spcBef>
                <a:spcPts val="0"/>
              </a:spcBef>
              <a:spcAft>
                <a:spcPts val="0"/>
              </a:spcAft>
              <a:buClr>
                <a:srgbClr val="272525"/>
              </a:buClr>
              <a:buSzPts val="1200"/>
              <a:buFont typeface="Inter"/>
              <a:buNone/>
            </a:pPr>
            <a:r>
              <a:rPr lang="en-US" sz="1200">
                <a:solidFill>
                  <a:srgbClr val="272525"/>
                </a:solidFill>
                <a:latin typeface="Inter"/>
                <a:ea typeface="Inter"/>
                <a:cs typeface="Inter"/>
                <a:sym typeface="Inter"/>
              </a:rPr>
              <a:t>Dijkstra's algorithm is commonly used for finding the shortest path in a network with non-negative edge weights. It starts at a source node and iteratively explores the network, always choosing the edge with the smallest weight that leads to an unvisited node. This algorithm is used in a wide range of applications, from GPS navigation to network routing.</a:t>
            </a:r>
            <a:endParaRPr sz="1200">
              <a:solidFill>
                <a:schemeClr val="dk1"/>
              </a:solidFill>
              <a:latin typeface="Calibri"/>
              <a:ea typeface="Calibri"/>
              <a:cs typeface="Calibri"/>
              <a:sym typeface="Calibri"/>
            </a:endParaRPr>
          </a:p>
        </p:txBody>
      </p:sp>
      <p:sp>
        <p:nvSpPr>
          <p:cNvPr id="167" name="Google Shape;167;p9"/>
          <p:cNvSpPr/>
          <p:nvPr/>
        </p:nvSpPr>
        <p:spPr>
          <a:xfrm>
            <a:off x="2847737" y="6190893"/>
            <a:ext cx="8934807" cy="15240"/>
          </a:xfrm>
          <a:prstGeom prst="roundRect">
            <a:avLst>
              <a:gd fmla="val 372380"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a:off x="4586407" y="5718036"/>
            <a:ext cx="15240" cy="472916"/>
          </a:xfrm>
          <a:prstGeom prst="roundRect">
            <a:avLst>
              <a:gd fmla="val 372380"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a:off x="4442103" y="6038910"/>
            <a:ext cx="303967" cy="303967"/>
          </a:xfrm>
          <a:prstGeom prst="roundRect">
            <a:avLst>
              <a:gd fmla="val 1867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a:off x="4548545" y="6084510"/>
            <a:ext cx="91083" cy="21276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650"/>
              <a:buFont typeface="Petrona"/>
              <a:buNone/>
            </a:pPr>
            <a:r>
              <a:rPr b="1" lang="en-US" sz="1650">
                <a:solidFill>
                  <a:srgbClr val="272525"/>
                </a:solidFill>
                <a:latin typeface="Petrona"/>
                <a:ea typeface="Petrona"/>
                <a:cs typeface="Petrona"/>
                <a:sym typeface="Petrona"/>
              </a:rPr>
              <a:t>1</a:t>
            </a:r>
            <a:endParaRPr sz="1650">
              <a:solidFill>
                <a:schemeClr val="dk1"/>
              </a:solidFill>
              <a:latin typeface="Calibri"/>
              <a:ea typeface="Calibri"/>
              <a:cs typeface="Calibri"/>
              <a:sym typeface="Calibri"/>
            </a:endParaRPr>
          </a:p>
        </p:txBody>
      </p:sp>
      <p:sp>
        <p:nvSpPr>
          <p:cNvPr id="171" name="Google Shape;171;p9"/>
          <p:cNvSpPr/>
          <p:nvPr/>
        </p:nvSpPr>
        <p:spPr>
          <a:xfrm>
            <a:off x="3707368" y="4847868"/>
            <a:ext cx="1773436" cy="221694"/>
          </a:xfrm>
          <a:prstGeom prst="rect">
            <a:avLst/>
          </a:prstGeom>
          <a:noFill/>
          <a:ln>
            <a:noFill/>
          </a:ln>
        </p:spPr>
        <p:txBody>
          <a:bodyPr anchorCtr="0" anchor="t" bIns="0" lIns="0" spcFirstLastPara="1" rIns="0" wrap="square" tIns="0">
            <a:noAutofit/>
          </a:bodyPr>
          <a:lstStyle/>
          <a:p>
            <a:pPr indent="0" lvl="0" marL="0" marR="0" rtl="0" algn="ctr">
              <a:lnSpc>
                <a:spcPct val="125925"/>
              </a:lnSpc>
              <a:spcBef>
                <a:spcPts val="0"/>
              </a:spcBef>
              <a:spcAft>
                <a:spcPts val="0"/>
              </a:spcAft>
              <a:buClr>
                <a:srgbClr val="272525"/>
              </a:buClr>
              <a:buSzPts val="1350"/>
              <a:buFont typeface="Petrona"/>
              <a:buNone/>
            </a:pPr>
            <a:r>
              <a:rPr b="1" lang="en-US" sz="1350">
                <a:solidFill>
                  <a:srgbClr val="272525"/>
                </a:solidFill>
                <a:latin typeface="Petrona"/>
                <a:ea typeface="Petrona"/>
                <a:cs typeface="Petrona"/>
                <a:sym typeface="Petrona"/>
              </a:rPr>
              <a:t>Step 1</a:t>
            </a:r>
            <a:endParaRPr sz="1350">
              <a:solidFill>
                <a:schemeClr val="dk1"/>
              </a:solidFill>
              <a:latin typeface="Calibri"/>
              <a:ea typeface="Calibri"/>
              <a:cs typeface="Calibri"/>
              <a:sym typeface="Calibri"/>
            </a:endParaRPr>
          </a:p>
        </p:txBody>
      </p:sp>
      <p:sp>
        <p:nvSpPr>
          <p:cNvPr id="172" name="Google Shape;172;p9"/>
          <p:cNvSpPr/>
          <p:nvPr/>
        </p:nvSpPr>
        <p:spPr>
          <a:xfrm>
            <a:off x="2982754" y="5150525"/>
            <a:ext cx="3222784" cy="432435"/>
          </a:xfrm>
          <a:prstGeom prst="rect">
            <a:avLst/>
          </a:prstGeom>
          <a:noFill/>
          <a:ln>
            <a:noFill/>
          </a:ln>
        </p:spPr>
        <p:txBody>
          <a:bodyPr anchorCtr="0" anchor="t" bIns="0" lIns="0" spcFirstLastPara="1" rIns="0" wrap="square" tIns="0">
            <a:noAutofit/>
          </a:bodyPr>
          <a:lstStyle/>
          <a:p>
            <a:pPr indent="0" lvl="0" marL="0" marR="0" rtl="0" algn="ctr">
              <a:lnSpc>
                <a:spcPct val="161904"/>
              </a:lnSpc>
              <a:spcBef>
                <a:spcPts val="0"/>
              </a:spcBef>
              <a:spcAft>
                <a:spcPts val="0"/>
              </a:spcAft>
              <a:buClr>
                <a:srgbClr val="272525"/>
              </a:buClr>
              <a:buSzPts val="1050"/>
              <a:buFont typeface="Inter"/>
              <a:buNone/>
            </a:pPr>
            <a:r>
              <a:rPr lang="en-US" sz="1050">
                <a:solidFill>
                  <a:srgbClr val="272525"/>
                </a:solidFill>
                <a:latin typeface="Inter"/>
                <a:ea typeface="Inter"/>
                <a:cs typeface="Inter"/>
                <a:sym typeface="Inter"/>
              </a:rPr>
              <a:t>The algorithm starts at the source node and assigns a tentative distance of 0 to it.</a:t>
            </a:r>
            <a:endParaRPr sz="1050">
              <a:solidFill>
                <a:schemeClr val="dk1"/>
              </a:solidFill>
              <a:latin typeface="Calibri"/>
              <a:ea typeface="Calibri"/>
              <a:cs typeface="Calibri"/>
              <a:sym typeface="Calibri"/>
            </a:endParaRPr>
          </a:p>
        </p:txBody>
      </p:sp>
      <p:sp>
        <p:nvSpPr>
          <p:cNvPr id="173" name="Google Shape;173;p9"/>
          <p:cNvSpPr/>
          <p:nvPr/>
        </p:nvSpPr>
        <p:spPr>
          <a:xfrm>
            <a:off x="6400324" y="6190833"/>
            <a:ext cx="15240" cy="472916"/>
          </a:xfrm>
          <a:prstGeom prst="roundRect">
            <a:avLst>
              <a:gd fmla="val 372380"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p:nvPr/>
        </p:nvSpPr>
        <p:spPr>
          <a:xfrm>
            <a:off x="6256020" y="6038910"/>
            <a:ext cx="303967" cy="303967"/>
          </a:xfrm>
          <a:prstGeom prst="roundRect">
            <a:avLst>
              <a:gd fmla="val 1867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
          <p:cNvSpPr/>
          <p:nvPr/>
        </p:nvSpPr>
        <p:spPr>
          <a:xfrm>
            <a:off x="6347698" y="6084510"/>
            <a:ext cx="120610" cy="21276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650"/>
              <a:buFont typeface="Petrona"/>
              <a:buNone/>
            </a:pPr>
            <a:r>
              <a:rPr b="1" lang="en-US" sz="1650">
                <a:solidFill>
                  <a:srgbClr val="272525"/>
                </a:solidFill>
                <a:latin typeface="Petrona"/>
                <a:ea typeface="Petrona"/>
                <a:cs typeface="Petrona"/>
                <a:sym typeface="Petrona"/>
              </a:rPr>
              <a:t>2</a:t>
            </a:r>
            <a:endParaRPr sz="1650">
              <a:solidFill>
                <a:schemeClr val="dk1"/>
              </a:solidFill>
              <a:latin typeface="Calibri"/>
              <a:ea typeface="Calibri"/>
              <a:cs typeface="Calibri"/>
              <a:sym typeface="Calibri"/>
            </a:endParaRPr>
          </a:p>
        </p:txBody>
      </p:sp>
      <p:sp>
        <p:nvSpPr>
          <p:cNvPr id="176" name="Google Shape;176;p9"/>
          <p:cNvSpPr/>
          <p:nvPr/>
        </p:nvSpPr>
        <p:spPr>
          <a:xfrm>
            <a:off x="5521404" y="6798826"/>
            <a:ext cx="1773436" cy="221694"/>
          </a:xfrm>
          <a:prstGeom prst="rect">
            <a:avLst/>
          </a:prstGeom>
          <a:noFill/>
          <a:ln>
            <a:noFill/>
          </a:ln>
        </p:spPr>
        <p:txBody>
          <a:bodyPr anchorCtr="0" anchor="t" bIns="0" lIns="0" spcFirstLastPara="1" rIns="0" wrap="square" tIns="0">
            <a:noAutofit/>
          </a:bodyPr>
          <a:lstStyle/>
          <a:p>
            <a:pPr indent="0" lvl="0" marL="0" marR="0" rtl="0" algn="ctr">
              <a:lnSpc>
                <a:spcPct val="125925"/>
              </a:lnSpc>
              <a:spcBef>
                <a:spcPts val="0"/>
              </a:spcBef>
              <a:spcAft>
                <a:spcPts val="0"/>
              </a:spcAft>
              <a:buClr>
                <a:srgbClr val="272525"/>
              </a:buClr>
              <a:buSzPts val="1350"/>
              <a:buFont typeface="Petrona"/>
              <a:buNone/>
            </a:pPr>
            <a:r>
              <a:rPr b="1" lang="en-US" sz="1350">
                <a:solidFill>
                  <a:srgbClr val="272525"/>
                </a:solidFill>
                <a:latin typeface="Petrona"/>
                <a:ea typeface="Petrona"/>
                <a:cs typeface="Petrona"/>
                <a:sym typeface="Petrona"/>
              </a:rPr>
              <a:t>Step 2</a:t>
            </a:r>
            <a:endParaRPr sz="1350">
              <a:solidFill>
                <a:schemeClr val="dk1"/>
              </a:solidFill>
              <a:latin typeface="Calibri"/>
              <a:ea typeface="Calibri"/>
              <a:cs typeface="Calibri"/>
              <a:sym typeface="Calibri"/>
            </a:endParaRPr>
          </a:p>
        </p:txBody>
      </p:sp>
      <p:sp>
        <p:nvSpPr>
          <p:cNvPr id="177" name="Google Shape;177;p9"/>
          <p:cNvSpPr/>
          <p:nvPr/>
        </p:nvSpPr>
        <p:spPr>
          <a:xfrm>
            <a:off x="4796671" y="7101483"/>
            <a:ext cx="3222903" cy="648653"/>
          </a:xfrm>
          <a:prstGeom prst="rect">
            <a:avLst/>
          </a:prstGeom>
          <a:noFill/>
          <a:ln>
            <a:noFill/>
          </a:ln>
        </p:spPr>
        <p:txBody>
          <a:bodyPr anchorCtr="0" anchor="t" bIns="0" lIns="0" spcFirstLastPara="1" rIns="0" wrap="square" tIns="0">
            <a:noAutofit/>
          </a:bodyPr>
          <a:lstStyle/>
          <a:p>
            <a:pPr indent="0" lvl="0" marL="0" marR="0" rtl="0" algn="ctr">
              <a:lnSpc>
                <a:spcPct val="161904"/>
              </a:lnSpc>
              <a:spcBef>
                <a:spcPts val="0"/>
              </a:spcBef>
              <a:spcAft>
                <a:spcPts val="0"/>
              </a:spcAft>
              <a:buClr>
                <a:srgbClr val="272525"/>
              </a:buClr>
              <a:buSzPts val="1050"/>
              <a:buFont typeface="Inter"/>
              <a:buNone/>
            </a:pPr>
            <a:r>
              <a:rPr lang="en-US" sz="1050">
                <a:solidFill>
                  <a:srgbClr val="272525"/>
                </a:solidFill>
                <a:latin typeface="Inter"/>
                <a:ea typeface="Inter"/>
                <a:cs typeface="Inter"/>
                <a:sym typeface="Inter"/>
              </a:rPr>
              <a:t>The algorithm then explores the neighbors of the source node, updating the tentative distances to those nodes.</a:t>
            </a:r>
            <a:endParaRPr sz="1050">
              <a:solidFill>
                <a:schemeClr val="dk1"/>
              </a:solidFill>
              <a:latin typeface="Calibri"/>
              <a:ea typeface="Calibri"/>
              <a:cs typeface="Calibri"/>
              <a:sym typeface="Calibri"/>
            </a:endParaRPr>
          </a:p>
        </p:txBody>
      </p:sp>
      <p:sp>
        <p:nvSpPr>
          <p:cNvPr id="178" name="Google Shape;178;p9"/>
          <p:cNvSpPr/>
          <p:nvPr/>
        </p:nvSpPr>
        <p:spPr>
          <a:xfrm>
            <a:off x="8214241" y="5718036"/>
            <a:ext cx="15240" cy="472916"/>
          </a:xfrm>
          <a:prstGeom prst="roundRect">
            <a:avLst>
              <a:gd fmla="val 372380"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a:off x="8069937" y="6038910"/>
            <a:ext cx="303967" cy="303967"/>
          </a:xfrm>
          <a:prstGeom prst="roundRect">
            <a:avLst>
              <a:gd fmla="val 1867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a:off x="8161734" y="6084510"/>
            <a:ext cx="120372" cy="21276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650"/>
              <a:buFont typeface="Petrona"/>
              <a:buNone/>
            </a:pPr>
            <a:r>
              <a:rPr b="1" lang="en-US" sz="1650">
                <a:solidFill>
                  <a:srgbClr val="272525"/>
                </a:solidFill>
                <a:latin typeface="Petrona"/>
                <a:ea typeface="Petrona"/>
                <a:cs typeface="Petrona"/>
                <a:sym typeface="Petrona"/>
              </a:rPr>
              <a:t>3</a:t>
            </a:r>
            <a:endParaRPr sz="1650">
              <a:solidFill>
                <a:schemeClr val="dk1"/>
              </a:solidFill>
              <a:latin typeface="Calibri"/>
              <a:ea typeface="Calibri"/>
              <a:cs typeface="Calibri"/>
              <a:sym typeface="Calibri"/>
            </a:endParaRPr>
          </a:p>
        </p:txBody>
      </p:sp>
      <p:sp>
        <p:nvSpPr>
          <p:cNvPr id="181" name="Google Shape;181;p9"/>
          <p:cNvSpPr/>
          <p:nvPr/>
        </p:nvSpPr>
        <p:spPr>
          <a:xfrm>
            <a:off x="7335322" y="4415433"/>
            <a:ext cx="1773436" cy="221694"/>
          </a:xfrm>
          <a:prstGeom prst="rect">
            <a:avLst/>
          </a:prstGeom>
          <a:noFill/>
          <a:ln>
            <a:noFill/>
          </a:ln>
        </p:spPr>
        <p:txBody>
          <a:bodyPr anchorCtr="0" anchor="t" bIns="0" lIns="0" spcFirstLastPara="1" rIns="0" wrap="square" tIns="0">
            <a:noAutofit/>
          </a:bodyPr>
          <a:lstStyle/>
          <a:p>
            <a:pPr indent="0" lvl="0" marL="0" marR="0" rtl="0" algn="ctr">
              <a:lnSpc>
                <a:spcPct val="125925"/>
              </a:lnSpc>
              <a:spcBef>
                <a:spcPts val="0"/>
              </a:spcBef>
              <a:spcAft>
                <a:spcPts val="0"/>
              </a:spcAft>
              <a:buClr>
                <a:srgbClr val="272525"/>
              </a:buClr>
              <a:buSzPts val="1350"/>
              <a:buFont typeface="Petrona"/>
              <a:buNone/>
            </a:pPr>
            <a:r>
              <a:rPr b="1" lang="en-US" sz="1350">
                <a:solidFill>
                  <a:srgbClr val="272525"/>
                </a:solidFill>
                <a:latin typeface="Petrona"/>
                <a:ea typeface="Petrona"/>
                <a:cs typeface="Petrona"/>
                <a:sym typeface="Petrona"/>
              </a:rPr>
              <a:t>Step 3</a:t>
            </a:r>
            <a:endParaRPr sz="1350">
              <a:solidFill>
                <a:schemeClr val="dk1"/>
              </a:solidFill>
              <a:latin typeface="Calibri"/>
              <a:ea typeface="Calibri"/>
              <a:cs typeface="Calibri"/>
              <a:sym typeface="Calibri"/>
            </a:endParaRPr>
          </a:p>
        </p:txBody>
      </p:sp>
      <p:sp>
        <p:nvSpPr>
          <p:cNvPr id="182" name="Google Shape;182;p9"/>
          <p:cNvSpPr/>
          <p:nvPr/>
        </p:nvSpPr>
        <p:spPr>
          <a:xfrm>
            <a:off x="6610588" y="4718090"/>
            <a:ext cx="3222903" cy="864870"/>
          </a:xfrm>
          <a:prstGeom prst="rect">
            <a:avLst/>
          </a:prstGeom>
          <a:noFill/>
          <a:ln>
            <a:noFill/>
          </a:ln>
        </p:spPr>
        <p:txBody>
          <a:bodyPr anchorCtr="0" anchor="t" bIns="0" lIns="0" spcFirstLastPara="1" rIns="0" wrap="square" tIns="0">
            <a:noAutofit/>
          </a:bodyPr>
          <a:lstStyle/>
          <a:p>
            <a:pPr indent="0" lvl="0" marL="0" marR="0" rtl="0" algn="ctr">
              <a:lnSpc>
                <a:spcPct val="161904"/>
              </a:lnSpc>
              <a:spcBef>
                <a:spcPts val="0"/>
              </a:spcBef>
              <a:spcAft>
                <a:spcPts val="0"/>
              </a:spcAft>
              <a:buClr>
                <a:srgbClr val="272525"/>
              </a:buClr>
              <a:buSzPts val="1050"/>
              <a:buFont typeface="Inter"/>
              <a:buNone/>
            </a:pPr>
            <a:r>
              <a:rPr lang="en-US" sz="1050">
                <a:solidFill>
                  <a:srgbClr val="272525"/>
                </a:solidFill>
                <a:latin typeface="Inter"/>
                <a:ea typeface="Inter"/>
                <a:cs typeface="Inter"/>
                <a:sym typeface="Inter"/>
              </a:rPr>
              <a:t>The algorithm continues to explore the network, choosing the node with the smallest tentative distance and updating the tentative distances to its neighbors.</a:t>
            </a:r>
            <a:endParaRPr sz="1050">
              <a:solidFill>
                <a:schemeClr val="dk1"/>
              </a:solidFill>
              <a:latin typeface="Calibri"/>
              <a:ea typeface="Calibri"/>
              <a:cs typeface="Calibri"/>
              <a:sym typeface="Calibri"/>
            </a:endParaRPr>
          </a:p>
        </p:txBody>
      </p:sp>
      <p:sp>
        <p:nvSpPr>
          <p:cNvPr id="183" name="Google Shape;183;p9"/>
          <p:cNvSpPr/>
          <p:nvPr/>
        </p:nvSpPr>
        <p:spPr>
          <a:xfrm>
            <a:off x="10028277" y="6190833"/>
            <a:ext cx="15240" cy="472916"/>
          </a:xfrm>
          <a:prstGeom prst="roundRect">
            <a:avLst>
              <a:gd fmla="val 372380"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a:off x="9883973" y="6038910"/>
            <a:ext cx="303967" cy="303967"/>
          </a:xfrm>
          <a:prstGeom prst="roundRect">
            <a:avLst>
              <a:gd fmla="val 1867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p:nvPr/>
        </p:nvSpPr>
        <p:spPr>
          <a:xfrm>
            <a:off x="9978628" y="6084510"/>
            <a:ext cx="114657" cy="21276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650"/>
              <a:buFont typeface="Petrona"/>
              <a:buNone/>
            </a:pPr>
            <a:r>
              <a:rPr b="1" lang="en-US" sz="1650">
                <a:solidFill>
                  <a:srgbClr val="272525"/>
                </a:solidFill>
                <a:latin typeface="Petrona"/>
                <a:ea typeface="Petrona"/>
                <a:cs typeface="Petrona"/>
                <a:sym typeface="Petrona"/>
              </a:rPr>
              <a:t>4</a:t>
            </a:r>
            <a:endParaRPr sz="1650">
              <a:solidFill>
                <a:schemeClr val="dk1"/>
              </a:solidFill>
              <a:latin typeface="Calibri"/>
              <a:ea typeface="Calibri"/>
              <a:cs typeface="Calibri"/>
              <a:sym typeface="Calibri"/>
            </a:endParaRPr>
          </a:p>
        </p:txBody>
      </p:sp>
      <p:sp>
        <p:nvSpPr>
          <p:cNvPr id="186" name="Google Shape;186;p9"/>
          <p:cNvSpPr/>
          <p:nvPr/>
        </p:nvSpPr>
        <p:spPr>
          <a:xfrm>
            <a:off x="9149358" y="6798826"/>
            <a:ext cx="1773436" cy="221694"/>
          </a:xfrm>
          <a:prstGeom prst="rect">
            <a:avLst/>
          </a:prstGeom>
          <a:noFill/>
          <a:ln>
            <a:noFill/>
          </a:ln>
        </p:spPr>
        <p:txBody>
          <a:bodyPr anchorCtr="0" anchor="t" bIns="0" lIns="0" spcFirstLastPara="1" rIns="0" wrap="square" tIns="0">
            <a:noAutofit/>
          </a:bodyPr>
          <a:lstStyle/>
          <a:p>
            <a:pPr indent="0" lvl="0" marL="0" marR="0" rtl="0" algn="ctr">
              <a:lnSpc>
                <a:spcPct val="125925"/>
              </a:lnSpc>
              <a:spcBef>
                <a:spcPts val="0"/>
              </a:spcBef>
              <a:spcAft>
                <a:spcPts val="0"/>
              </a:spcAft>
              <a:buClr>
                <a:srgbClr val="272525"/>
              </a:buClr>
              <a:buSzPts val="1350"/>
              <a:buFont typeface="Petrona"/>
              <a:buNone/>
            </a:pPr>
            <a:r>
              <a:rPr b="1" lang="en-US" sz="1350">
                <a:solidFill>
                  <a:srgbClr val="272525"/>
                </a:solidFill>
                <a:latin typeface="Petrona"/>
                <a:ea typeface="Petrona"/>
                <a:cs typeface="Petrona"/>
                <a:sym typeface="Petrona"/>
              </a:rPr>
              <a:t>Step 4</a:t>
            </a:r>
            <a:endParaRPr sz="1350">
              <a:solidFill>
                <a:schemeClr val="dk1"/>
              </a:solidFill>
              <a:latin typeface="Calibri"/>
              <a:ea typeface="Calibri"/>
              <a:cs typeface="Calibri"/>
              <a:sym typeface="Calibri"/>
            </a:endParaRPr>
          </a:p>
        </p:txBody>
      </p:sp>
      <p:sp>
        <p:nvSpPr>
          <p:cNvPr id="187" name="Google Shape;187;p9"/>
          <p:cNvSpPr/>
          <p:nvPr/>
        </p:nvSpPr>
        <p:spPr>
          <a:xfrm>
            <a:off x="8424624" y="7101483"/>
            <a:ext cx="3222903" cy="648653"/>
          </a:xfrm>
          <a:prstGeom prst="rect">
            <a:avLst/>
          </a:prstGeom>
          <a:noFill/>
          <a:ln>
            <a:noFill/>
          </a:ln>
        </p:spPr>
        <p:txBody>
          <a:bodyPr anchorCtr="0" anchor="t" bIns="0" lIns="0" spcFirstLastPara="1" rIns="0" wrap="square" tIns="0">
            <a:noAutofit/>
          </a:bodyPr>
          <a:lstStyle/>
          <a:p>
            <a:pPr indent="0" lvl="0" marL="0" marR="0" rtl="0" algn="ctr">
              <a:lnSpc>
                <a:spcPct val="161904"/>
              </a:lnSpc>
              <a:spcBef>
                <a:spcPts val="0"/>
              </a:spcBef>
              <a:spcAft>
                <a:spcPts val="0"/>
              </a:spcAft>
              <a:buClr>
                <a:srgbClr val="272525"/>
              </a:buClr>
              <a:buSzPts val="1050"/>
              <a:buFont typeface="Inter"/>
              <a:buNone/>
            </a:pPr>
            <a:r>
              <a:rPr lang="en-US" sz="1050">
                <a:solidFill>
                  <a:srgbClr val="272525"/>
                </a:solidFill>
                <a:latin typeface="Inter"/>
                <a:ea typeface="Inter"/>
                <a:cs typeface="Inter"/>
                <a:sym typeface="Inter"/>
              </a:rPr>
              <a:t>The algorithm continues until all nodes have been visited and the shortest path from the source node to all other nodes has been found.</a:t>
            </a:r>
            <a:endParaRPr sz="105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2024-08-29T09:31:27Z</dcterms:created>
  <dc:creator>PptxGenJS</dc:creator>
</cp:coreProperties>
</file>